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84" r:id="rId3"/>
    <p:sldId id="290" r:id="rId4"/>
    <p:sldId id="285" r:id="rId5"/>
    <p:sldId id="286" r:id="rId6"/>
    <p:sldId id="287" r:id="rId7"/>
    <p:sldId id="289" r:id="rId8"/>
    <p:sldId id="291" r:id="rId9"/>
    <p:sldId id="288" r:id="rId10"/>
    <p:sldId id="265" r:id="rId11"/>
    <p:sldId id="267" r:id="rId12"/>
    <p:sldId id="269" r:id="rId13"/>
    <p:sldId id="271" r:id="rId14"/>
    <p:sldId id="270" r:id="rId15"/>
    <p:sldId id="272" r:id="rId16"/>
    <p:sldId id="268"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FF"/>
    <a:srgbClr val="FF0066"/>
    <a:srgbClr val="FFFF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5757F-0FD8-4350-BAAD-D7E1577D02B2}" type="datetimeFigureOut">
              <a:rPr lang="en-US" smtClean="0"/>
              <a:pPr/>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DB6AA-F022-4166-81F7-B72BBF74442A}" type="slidenum">
              <a:rPr lang="en-US" smtClean="0"/>
              <a:pPr/>
              <a:t>‹#›</a:t>
            </a:fld>
            <a:endParaRPr lang="en-US"/>
          </a:p>
        </p:txBody>
      </p:sp>
    </p:spTree>
    <p:extLst>
      <p:ext uri="{BB962C8B-B14F-4D97-AF65-F5344CB8AC3E}">
        <p14:creationId xmlns:p14="http://schemas.microsoft.com/office/powerpoint/2010/main" val="90640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902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290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837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3255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263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1628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436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317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3964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59290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72000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546687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18" descr="آرم دانشگاه "/>
          <p:cNvPicPr>
            <a:picLocks noChangeAspect="1" noChangeArrowheads="1"/>
          </p:cNvPicPr>
          <p:nvPr/>
        </p:nvPicPr>
        <p:blipFill>
          <a:blip r:embed="rId2"/>
          <a:srcRect/>
          <a:stretch>
            <a:fillRect/>
          </a:stretch>
        </p:blipFill>
        <p:spPr bwMode="auto">
          <a:xfrm>
            <a:off x="4419600" y="762000"/>
            <a:ext cx="762000" cy="762000"/>
          </a:xfrm>
          <a:prstGeom prst="rect">
            <a:avLst/>
          </a:prstGeom>
          <a:noFill/>
        </p:spPr>
      </p:pic>
      <p:sp>
        <p:nvSpPr>
          <p:cNvPr id="28674" name="WordArt 2"/>
          <p:cNvSpPr>
            <a:spLocks noChangeArrowheads="1" noChangeShapeType="1" noTextEdit="1"/>
          </p:cNvSpPr>
          <p:nvPr/>
        </p:nvSpPr>
        <p:spPr bwMode="auto">
          <a:xfrm>
            <a:off x="1143000" y="1676400"/>
            <a:ext cx="6705600" cy="1143000"/>
          </a:xfrm>
          <a:prstGeom prst="rect">
            <a:avLst/>
          </a:prstGeom>
        </p:spPr>
        <p:txBody>
          <a:bodyPr wrap="none" fromWordArt="1">
            <a:prstTxWarp prst="textPlain">
              <a:avLst>
                <a:gd name="adj" fmla="val 50000"/>
              </a:avLst>
            </a:prstTxWarp>
          </a:bodyPr>
          <a:lstStyle/>
          <a:p>
            <a:pPr algn="ctr" rtl="1"/>
            <a:endParaRPr lang="fa-IR" sz="4400" kern="10" spc="0" dirty="0" smtClean="0">
              <a:ln w="12700">
                <a:solidFill>
                  <a:srgbClr val="EAEAEA"/>
                </a:solidFill>
                <a:round/>
                <a:headEnd/>
                <a:tailEnd/>
              </a:ln>
              <a:effectLst>
                <a:outerShdw dist="35921" dir="2700000" sy="50000" kx="2115830" algn="bl" rotWithShape="0">
                  <a:srgbClr val="C0C0C0">
                    <a:alpha val="80000"/>
                  </a:srgbClr>
                </a:outerShdw>
              </a:effectLst>
              <a:cs typeface="B Homa" pitchFamily="2" charset="-78"/>
            </a:endParaRPr>
          </a:p>
          <a:p>
            <a:pPr algn="ctr" rtl="1"/>
            <a:r>
              <a:rPr lang="fa-IR" sz="4400" kern="10" spc="0" dirty="0" smtClean="0">
                <a:ln w="12700">
                  <a:solidFill>
                    <a:srgbClr val="EAEAEA"/>
                  </a:solidFill>
                  <a:round/>
                  <a:headEnd/>
                  <a:tailEnd/>
                </a:ln>
                <a:effectLst>
                  <a:outerShdw dist="35921" dir="2700000" sy="50000" kx="2115830" algn="bl" rotWithShape="0">
                    <a:srgbClr val="C0C0C0">
                      <a:alpha val="80000"/>
                    </a:srgbClr>
                  </a:outerShdw>
                </a:effectLst>
                <a:cs typeface="B Homa" pitchFamily="2" charset="-78"/>
              </a:rPr>
              <a:t>بهداشت بلوغ در دختران </a:t>
            </a:r>
            <a:endParaRPr lang="en-US" sz="4400" kern="10" spc="0" dirty="0">
              <a:ln w="12700">
                <a:solidFill>
                  <a:srgbClr val="EAEAEA"/>
                </a:solidFill>
                <a:round/>
                <a:headEnd/>
                <a:tailEnd/>
              </a:ln>
              <a:effectLst>
                <a:outerShdw dist="35921" dir="2700000" sy="50000" kx="2115830" algn="bl" rotWithShape="0">
                  <a:srgbClr val="C0C0C0">
                    <a:alpha val="80000"/>
                  </a:srgbClr>
                </a:outerShdw>
              </a:effectLst>
              <a:cs typeface="B Homa" pitchFamily="2" charset="-78"/>
            </a:endParaRPr>
          </a:p>
        </p:txBody>
      </p:sp>
      <p:pic>
        <p:nvPicPr>
          <p:cNvPr id="6" name="Picture 5" descr="C:\Users\a.araghi\Pictures\کک.bmp"/>
          <p:cNvPicPr>
            <a:picLocks noChangeAspect="1"/>
          </p:cNvPicPr>
          <p:nvPr/>
        </p:nvPicPr>
        <p:blipFill>
          <a:blip r:embed="rId3"/>
          <a:srcRect/>
          <a:stretch>
            <a:fillRect/>
          </a:stretch>
        </p:blipFill>
        <p:spPr bwMode="auto">
          <a:xfrm>
            <a:off x="3124200" y="3200401"/>
            <a:ext cx="2819400" cy="2666999"/>
          </a:xfrm>
          <a:prstGeom prst="ellipse">
            <a:avLst/>
          </a:prstGeom>
          <a:ln w="635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8676" name="Rectangle 4"/>
          <p:cNvSpPr>
            <a:spLocks noChangeArrowheads="1"/>
          </p:cNvSpPr>
          <p:nvPr/>
        </p:nvSpPr>
        <p:spPr bwMode="auto">
          <a:xfrm>
            <a:off x="0" y="0"/>
            <a:ext cx="184731"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1828800" y="895350"/>
            <a:ext cx="6096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a-IR" sz="16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دانشگاه علوم پزشکی و خدمات بهداشتی درمانی تهران</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معاونت بهداشتی</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8" name="Rectangle 6"/>
          <p:cNvSpPr>
            <a:spLocks noChangeArrowheads="1"/>
          </p:cNvSpPr>
          <p:nvPr/>
        </p:nvSpPr>
        <p:spPr bwMode="auto">
          <a:xfrm>
            <a:off x="0" y="23812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84963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292225" algn="l"/>
              </a:tabLst>
            </a:pPr>
            <a:r>
              <a:rPr kumimoji="0" lang="fa-IR" sz="1400" b="1" i="0" u="none" strike="noStrike" cap="none" normalizeH="0" baseline="0" smtClean="0">
                <a:ln>
                  <a:noFill/>
                </a:ln>
                <a:solidFill>
                  <a:srgbClr val="FF0000"/>
                </a:solidFill>
                <a:effectLst/>
                <a:latin typeface="Arial" pitchFamily="34" charset="0"/>
                <a:ea typeface="Times New Roman" pitchFamily="18" charset="0"/>
                <a:cs typeface="B Titr" pitchFamily="2" charset="-78"/>
              </a:rPr>
              <a:t>گروه سلامت نوجوانان،جوانان ومدارس</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922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0"/>
          <p:cNvSpPr/>
          <p:nvPr/>
        </p:nvSpPr>
        <p:spPr>
          <a:xfrm>
            <a:off x="2895600" y="5943600"/>
            <a:ext cx="3581400" cy="369332"/>
          </a:xfrm>
          <a:prstGeom prst="rect">
            <a:avLst/>
          </a:prstGeom>
        </p:spPr>
        <p:txBody>
          <a:bodyPr wrap="square">
            <a:spAutoFit/>
          </a:bodyPr>
          <a:lstStyle/>
          <a:p>
            <a:r>
              <a:rPr lang="fa-IR" b="1" dirty="0" smtClean="0">
                <a:latin typeface="Arial" pitchFamily="34" charset="0"/>
                <a:ea typeface="Times New Roman" pitchFamily="18" charset="0"/>
                <a:cs typeface="B Zar" pitchFamily="2" charset="-78"/>
              </a:rPr>
              <a:t>گروه سلامت نوجوانان،جوانان ومدارس</a:t>
            </a:r>
            <a:endParaRPr lang="en-US" b="1" dirty="0" smtClean="0">
              <a:latin typeface="Arial" pitchFamily="34" charset="0"/>
              <a:ea typeface="Times New Roman" pitchFamily="18" charset="0"/>
              <a:cs typeface="B Za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علت پریود شدن چیست"/>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892" y="838200"/>
            <a:ext cx="8824216" cy="556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290" name="Picture 2"/>
          <p:cNvPicPr>
            <a:picLocks noGrp="1" noChangeAspect="1" noChangeArrowheads="1"/>
          </p:cNvPicPr>
          <p:nvPr>
            <p:ph idx="1"/>
          </p:nvPr>
        </p:nvPicPr>
        <p:blipFill>
          <a:blip r:embed="rId2" cstate="print"/>
          <a:srcRect/>
          <a:stretch>
            <a:fillRect/>
          </a:stretch>
        </p:blipFill>
        <p:spPr bwMode="auto">
          <a:xfrm>
            <a:off x="170563" y="381000"/>
            <a:ext cx="8516237" cy="63499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3314" name="Picture 2"/>
          <p:cNvPicPr>
            <a:picLocks noGrp="1" noChangeAspect="1" noChangeArrowheads="1"/>
          </p:cNvPicPr>
          <p:nvPr>
            <p:ph idx="1"/>
          </p:nvPr>
        </p:nvPicPr>
        <p:blipFill>
          <a:blip r:embed="rId2" cstate="print"/>
          <a:srcRect/>
          <a:stretch>
            <a:fillRect/>
          </a:stretch>
        </p:blipFill>
        <p:spPr bwMode="auto">
          <a:xfrm>
            <a:off x="609600" y="533400"/>
            <a:ext cx="7818530"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4338" name="Picture 2"/>
          <p:cNvPicPr>
            <a:picLocks noGrp="1" noChangeAspect="1" noChangeArrowheads="1"/>
          </p:cNvPicPr>
          <p:nvPr>
            <p:ph idx="1"/>
          </p:nvPr>
        </p:nvPicPr>
        <p:blipFill>
          <a:blip r:embed="rId2" cstate="print"/>
          <a:srcRect/>
          <a:stretch>
            <a:fillRect/>
          </a:stretch>
        </p:blipFill>
        <p:spPr bwMode="auto">
          <a:xfrm>
            <a:off x="152400" y="457200"/>
            <a:ext cx="8847873"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8448" y="228600"/>
            <a:ext cx="8932672"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63482" y="365126"/>
            <a:ext cx="8523317" cy="61660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33486" y="392422"/>
            <a:ext cx="8877027" cy="53972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600217" y="-152400"/>
            <a:ext cx="7727108" cy="65432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0"/>
            <a:ext cx="8686800" cy="5181600"/>
          </a:xfrm>
          <a:ln>
            <a:noFill/>
          </a:ln>
          <a:effectLst>
            <a:glow rad="101600">
              <a:schemeClr val="accent2">
                <a:satMod val="175000"/>
                <a:alpha val="40000"/>
              </a:schemeClr>
            </a:glow>
          </a:effectLst>
        </p:spPr>
        <p:txBody>
          <a:bodyPr anchor="t">
            <a:noAutofit/>
          </a:bodyPr>
          <a:lstStyle/>
          <a:p>
            <a:pPr rtl="1"/>
            <a:r>
              <a:rPr lang="fa-IR" sz="2800" dirty="0" smtClean="0">
                <a:solidFill>
                  <a:schemeClr val="tx1"/>
                </a:solidFill>
                <a:cs typeface="B Mitra" pitchFamily="2" charset="-78"/>
              </a:rPr>
              <a:t> </a:t>
            </a:r>
            <a:br>
              <a:rPr lang="fa-IR" sz="2800" dirty="0" smtClean="0">
                <a:solidFill>
                  <a:schemeClr val="tx1"/>
                </a:solidFill>
                <a:cs typeface="B Mitra" pitchFamily="2" charset="-78"/>
              </a:rPr>
            </a:br>
            <a:r>
              <a:rPr lang="fa-IR" sz="2400" dirty="0" smtClean="0">
                <a:solidFill>
                  <a:schemeClr val="tx1"/>
                </a:solidFill>
                <a:cs typeface="B Mitra" pitchFamily="2" charset="-78"/>
              </a:rPr>
              <a:t>  </a:t>
            </a:r>
            <a:r>
              <a:rPr lang="fa-IR" sz="2800" dirty="0" smtClean="0">
                <a:solidFill>
                  <a:schemeClr val="tx1"/>
                </a:solidFill>
                <a:effectLst/>
                <a:latin typeface="+mn-lt"/>
                <a:ea typeface="+mn-ea"/>
                <a:cs typeface="B Mitra" panose="00000400000000000000" pitchFamily="2" charset="-78"/>
              </a:rPr>
              <a:t>تغ</a:t>
            </a:r>
            <a:r>
              <a:rPr lang="ar-SA" sz="2800" dirty="0" smtClean="0">
                <a:solidFill>
                  <a:schemeClr val="tx1"/>
                </a:solidFill>
                <a:effectLst/>
                <a:latin typeface="+mn-lt"/>
                <a:ea typeface="+mn-ea"/>
                <a:cs typeface="B Mitra" panose="00000400000000000000" pitchFamily="2" charset="-78"/>
              </a:rPr>
              <a:t>ييرات </a:t>
            </a:r>
            <a:r>
              <a:rPr lang="ar-SA" sz="2800" dirty="0" smtClean="0">
                <a:solidFill>
                  <a:schemeClr val="tx1"/>
                </a:solidFill>
                <a:effectLst/>
                <a:latin typeface="+mn-lt"/>
                <a:ea typeface="+mn-ea"/>
                <a:cs typeface="B Mitra" panose="00000400000000000000" pitchFamily="2" charset="-78"/>
              </a:rPr>
              <a:t>در عملكرد مغز و غدد در  دوران بلوغ و نوجواني ، باعث ايجاد تغييرات جسماني ،رواني</a:t>
            </a:r>
            <a:r>
              <a:rPr lang="fa-IR" sz="2800" dirty="0" smtClean="0">
                <a:solidFill>
                  <a:schemeClr val="tx1"/>
                </a:solidFill>
                <a:effectLst/>
                <a:latin typeface="+mn-lt"/>
                <a:ea typeface="+mn-ea"/>
                <a:cs typeface="B Mitra" panose="00000400000000000000" pitchFamily="2" charset="-78"/>
              </a:rPr>
              <a:t>،</a:t>
            </a:r>
            <a:r>
              <a:rPr lang="ar-SA" sz="2800" dirty="0" smtClean="0">
                <a:solidFill>
                  <a:schemeClr val="tx1"/>
                </a:solidFill>
                <a:effectLst/>
                <a:latin typeface="+mn-lt"/>
                <a:ea typeface="+mn-ea"/>
                <a:cs typeface="B Mitra" panose="00000400000000000000" pitchFamily="2" charset="-78"/>
              </a:rPr>
              <a:t>رفتاري،</a:t>
            </a:r>
            <a:r>
              <a:rPr lang="fa-IR" sz="2800" dirty="0" smtClean="0">
                <a:solidFill>
                  <a:schemeClr val="tx1"/>
                </a:solidFill>
                <a:effectLst/>
                <a:latin typeface="+mn-lt"/>
                <a:ea typeface="+mn-ea"/>
                <a:cs typeface="B Mitra" panose="00000400000000000000" pitchFamily="2" charset="-78"/>
              </a:rPr>
              <a:t> </a:t>
            </a:r>
            <a:r>
              <a:rPr lang="ar-SA" sz="2800" dirty="0" smtClean="0">
                <a:solidFill>
                  <a:schemeClr val="tx1"/>
                </a:solidFill>
                <a:effectLst/>
                <a:latin typeface="+mn-lt"/>
                <a:ea typeface="+mn-ea"/>
                <a:cs typeface="B Mitra" panose="00000400000000000000" pitchFamily="2" charset="-78"/>
              </a:rPr>
              <a:t>فكري </a:t>
            </a:r>
            <a:r>
              <a:rPr lang="ar-SA" sz="2800" dirty="0" smtClean="0">
                <a:solidFill>
                  <a:schemeClr val="tx1"/>
                </a:solidFill>
                <a:effectLst/>
                <a:latin typeface="+mn-lt"/>
                <a:ea typeface="+mn-ea"/>
                <a:cs typeface="B Mitra" panose="00000400000000000000" pitchFamily="2" charset="-78"/>
              </a:rPr>
              <a:t>و اجتماعي در دختران در طی دوران بلوغ می شود. </a:t>
            </a:r>
            <a:r>
              <a:rPr lang="en-US" sz="2800" dirty="0" smtClean="0">
                <a:solidFill>
                  <a:schemeClr val="tx1"/>
                </a:solidFill>
                <a:effectLst/>
                <a:latin typeface="+mn-lt"/>
                <a:ea typeface="+mn-ea"/>
                <a:cs typeface="B Mitra" panose="00000400000000000000" pitchFamily="2" charset="-78"/>
              </a:rPr>
              <a:t/>
            </a:r>
            <a:br>
              <a:rPr lang="en-US" sz="2800" dirty="0" smtClean="0">
                <a:solidFill>
                  <a:schemeClr val="tx1"/>
                </a:solidFill>
                <a:effectLst/>
                <a:latin typeface="+mn-lt"/>
                <a:ea typeface="+mn-ea"/>
                <a:cs typeface="B Mitra" panose="00000400000000000000" pitchFamily="2" charset="-78"/>
              </a:rPr>
            </a:br>
            <a:r>
              <a:rPr lang="fa-IR" sz="2800" dirty="0" smtClean="0">
                <a:solidFill>
                  <a:schemeClr val="tx1"/>
                </a:solidFill>
                <a:effectLst/>
                <a:latin typeface="+mn-lt"/>
                <a:ea typeface="+mn-ea"/>
                <a:cs typeface="B Mitra" panose="00000400000000000000" pitchFamily="2" charset="-78"/>
              </a:rPr>
              <a:t> </a:t>
            </a:r>
            <a:r>
              <a:rPr lang="fa-IR" sz="2800" dirty="0" smtClean="0">
                <a:solidFill>
                  <a:schemeClr val="tx1"/>
                </a:solidFill>
                <a:effectLst/>
                <a:latin typeface="+mn-lt"/>
                <a:ea typeface="+mn-ea"/>
                <a:cs typeface="B Mitra" panose="00000400000000000000" pitchFamily="2" charset="-78"/>
              </a:rPr>
              <a:t/>
            </a:r>
            <a:br>
              <a:rPr lang="fa-IR" sz="2800" dirty="0" smtClean="0">
                <a:solidFill>
                  <a:schemeClr val="tx1"/>
                </a:solidFill>
                <a:effectLst/>
                <a:latin typeface="+mn-lt"/>
                <a:ea typeface="+mn-ea"/>
                <a:cs typeface="B Mitra" panose="00000400000000000000" pitchFamily="2" charset="-78"/>
              </a:rPr>
            </a:br>
            <a:r>
              <a:rPr lang="ar-SA" sz="2800" dirty="0" smtClean="0">
                <a:solidFill>
                  <a:schemeClr val="tx1"/>
                </a:solidFill>
                <a:effectLst/>
                <a:latin typeface="+mn-lt"/>
                <a:ea typeface="+mn-ea"/>
                <a:cs typeface="B Mitra" panose="00000400000000000000" pitchFamily="2" charset="-78"/>
              </a:rPr>
              <a:t>هر </a:t>
            </a:r>
            <a:r>
              <a:rPr lang="ar-SA" sz="2800" dirty="0" smtClean="0">
                <a:solidFill>
                  <a:schemeClr val="tx1"/>
                </a:solidFill>
                <a:effectLst/>
                <a:latin typeface="+mn-lt"/>
                <a:ea typeface="+mn-ea"/>
                <a:cs typeface="B Mitra" panose="00000400000000000000" pitchFamily="2" charset="-78"/>
              </a:rPr>
              <a:t>نوزاد دختري با صفات اوليه جنسي كه شامل رحم (زهدان يا بچه دان)، دو عدد لوله رحمي، </a:t>
            </a:r>
            <a:r>
              <a:rPr lang="ar-SA" sz="2800" dirty="0" smtClean="0">
                <a:solidFill>
                  <a:schemeClr val="tx1"/>
                </a:solidFill>
                <a:effectLst/>
                <a:latin typeface="+mn-lt"/>
                <a:ea typeface="+mn-ea"/>
                <a:cs typeface="B Mitra" panose="00000400000000000000" pitchFamily="2" charset="-78"/>
              </a:rPr>
              <a:t>د</a:t>
            </a:r>
            <a:r>
              <a:rPr lang="fa-IR" sz="2800" dirty="0" smtClean="0">
                <a:solidFill>
                  <a:schemeClr val="tx1"/>
                </a:solidFill>
                <a:effectLst/>
                <a:latin typeface="+mn-lt"/>
                <a:ea typeface="+mn-ea"/>
                <a:cs typeface="B Mitra" panose="00000400000000000000" pitchFamily="2" charset="-78"/>
              </a:rPr>
              <a:t>و </a:t>
            </a:r>
            <a:r>
              <a:rPr lang="ar-SA" sz="2800" dirty="0" smtClean="0">
                <a:solidFill>
                  <a:schemeClr val="tx1"/>
                </a:solidFill>
                <a:effectLst/>
                <a:latin typeface="+mn-lt"/>
                <a:ea typeface="+mn-ea"/>
                <a:cs typeface="B Mitra" panose="00000400000000000000" pitchFamily="2" charset="-78"/>
              </a:rPr>
              <a:t>عدد </a:t>
            </a:r>
            <a:r>
              <a:rPr lang="ar-SA" sz="2800" dirty="0" smtClean="0">
                <a:solidFill>
                  <a:schemeClr val="tx1"/>
                </a:solidFill>
                <a:effectLst/>
                <a:latin typeface="+mn-lt"/>
                <a:ea typeface="+mn-ea"/>
                <a:cs typeface="B Mitra" panose="00000400000000000000" pitchFamily="2" charset="-78"/>
              </a:rPr>
              <a:t>تخمدان، واژن و دستگاه تناسلي خارجي است، متولد مي‌شود. و سپس در طی دوران بلوغ تغییراتی در این دستگاهها ایجاد میشود</a:t>
            </a:r>
            <a:r>
              <a:rPr lang="ar-SA" sz="2800" dirty="0" smtClean="0">
                <a:solidFill>
                  <a:schemeClr val="tx1"/>
                </a:solidFill>
                <a:effectLst/>
                <a:latin typeface="+mn-lt"/>
                <a:ea typeface="+mn-ea"/>
                <a:cs typeface="B Mitra" panose="00000400000000000000" pitchFamily="2" charset="-78"/>
              </a:rPr>
              <a:t>.</a:t>
            </a:r>
            <a:r>
              <a:rPr lang="fa-IR" sz="2800" dirty="0" smtClean="0">
                <a:solidFill>
                  <a:schemeClr val="tx1"/>
                </a:solidFill>
                <a:effectLst/>
                <a:latin typeface="+mn-lt"/>
                <a:ea typeface="+mn-ea"/>
                <a:cs typeface="B Mitra" panose="00000400000000000000" pitchFamily="2" charset="-78"/>
              </a:rPr>
              <a:t/>
            </a:r>
            <a:br>
              <a:rPr lang="fa-IR" sz="2800" dirty="0" smtClean="0">
                <a:solidFill>
                  <a:schemeClr val="tx1"/>
                </a:solidFill>
                <a:effectLst/>
                <a:latin typeface="+mn-lt"/>
                <a:ea typeface="+mn-ea"/>
                <a:cs typeface="B Mitra" panose="00000400000000000000" pitchFamily="2" charset="-78"/>
              </a:rPr>
            </a:br>
            <a:r>
              <a:rPr lang="en-US" sz="2800" dirty="0" smtClean="0">
                <a:solidFill>
                  <a:schemeClr val="tx1"/>
                </a:solidFill>
                <a:effectLst/>
                <a:latin typeface="+mn-lt"/>
                <a:ea typeface="+mn-ea"/>
                <a:cs typeface="B Mitra" panose="00000400000000000000" pitchFamily="2" charset="-78"/>
              </a:rPr>
              <a:t/>
            </a:r>
            <a:br>
              <a:rPr lang="en-US" sz="2800" dirty="0" smtClean="0">
                <a:solidFill>
                  <a:schemeClr val="tx1"/>
                </a:solidFill>
                <a:effectLst/>
                <a:latin typeface="+mn-lt"/>
                <a:ea typeface="+mn-ea"/>
                <a:cs typeface="B Mitra" panose="00000400000000000000" pitchFamily="2" charset="-78"/>
              </a:rPr>
            </a:br>
            <a:r>
              <a:rPr lang="ar-SA" sz="2800" dirty="0" smtClean="0">
                <a:solidFill>
                  <a:schemeClr val="tx1"/>
                </a:solidFill>
                <a:effectLst/>
                <a:latin typeface="+mn-lt"/>
                <a:ea typeface="+mn-ea"/>
                <a:cs typeface="B Mitra" panose="00000400000000000000" pitchFamily="2" charset="-78"/>
              </a:rPr>
              <a:t>اولین علامت بلوغ در دختران رشد پستانها و قاعدگي معمولا آخرين علامت بلوغ در دختران است. منارك ( اولين قاعدگي) در دختران ايراني بطور متوسط در 13 سالگي مي‌باشد</a:t>
            </a:r>
            <a:r>
              <a:rPr lang="fa-IR" sz="2800" dirty="0" smtClean="0">
                <a:solidFill>
                  <a:schemeClr val="tx1"/>
                </a:solidFill>
                <a:effectLst/>
                <a:latin typeface="+mn-lt"/>
                <a:ea typeface="+mn-ea"/>
                <a:cs typeface="B Mitra" panose="00000400000000000000" pitchFamily="2" charset="-78"/>
              </a:rPr>
              <a:t> </a:t>
            </a:r>
            <a:r>
              <a:rPr lang="en-US" sz="2800" dirty="0" smtClean="0">
                <a:solidFill>
                  <a:schemeClr val="tx1"/>
                </a:solidFill>
                <a:latin typeface="+mn-lt"/>
                <a:ea typeface="+mn-ea"/>
                <a:cs typeface="B Mitra" panose="00000400000000000000" pitchFamily="2" charset="-78"/>
              </a:rPr>
              <a:t/>
            </a:r>
            <a:br>
              <a:rPr lang="en-US" sz="2800" dirty="0" smtClean="0">
                <a:solidFill>
                  <a:schemeClr val="tx1"/>
                </a:solidFill>
                <a:latin typeface="+mn-lt"/>
                <a:ea typeface="+mn-ea"/>
                <a:cs typeface="B Mitra" panose="00000400000000000000" pitchFamily="2" charset="-78"/>
              </a:rPr>
            </a:br>
            <a:r>
              <a:rPr lang="ar-SA" sz="2400" dirty="0" smtClean="0">
                <a:solidFill>
                  <a:schemeClr val="tx1"/>
                </a:solidFill>
                <a:latin typeface="+mn-lt"/>
                <a:ea typeface="+mn-ea"/>
                <a:cs typeface="B Koodak" pitchFamily="2" charset="-78"/>
              </a:rPr>
              <a:t> </a:t>
            </a:r>
            <a:endParaRPr lang="en-US" sz="2400" dirty="0">
              <a:solidFill>
                <a:schemeClr val="tx1"/>
              </a:solidFill>
              <a:latin typeface="+mn-lt"/>
              <a:ea typeface="+mn-ea"/>
              <a:cs typeface="B Koodak" pitchFamily="2" charset="-78"/>
            </a:endParaRPr>
          </a:p>
        </p:txBody>
      </p:sp>
      <p:sp>
        <p:nvSpPr>
          <p:cNvPr id="3" name="Subtitle 2"/>
          <p:cNvSpPr>
            <a:spLocks noGrp="1"/>
          </p:cNvSpPr>
          <p:nvPr>
            <p:ph type="subTitle" idx="1"/>
          </p:nvPr>
        </p:nvSpPr>
        <p:spPr>
          <a:xfrm>
            <a:off x="685800" y="457200"/>
            <a:ext cx="8077200" cy="914400"/>
          </a:xfrm>
        </p:spPr>
        <p:txBody>
          <a:bodyPr>
            <a:normAutofit/>
          </a:bodyPr>
          <a:lstStyle/>
          <a:p>
            <a:pPr algn="ctr" rtl="1"/>
            <a:r>
              <a:rPr lang="fa-IR" b="1" dirty="0" smtClean="0">
                <a:solidFill>
                  <a:srgbClr val="7030A0"/>
                </a:solidFill>
              </a:rPr>
              <a:t>    </a:t>
            </a:r>
          </a:p>
          <a:p>
            <a:pPr algn="ctr" rtl="1"/>
            <a:r>
              <a:rPr lang="fa-IR" sz="32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cs typeface="B Homa" pitchFamily="2" charset="-78"/>
              </a:rPr>
              <a:t>تغییرات  جسمانی بلوغ در دختران ( صفات ثانویه جنسی)</a:t>
            </a:r>
            <a:endParaRPr lang="en-US" sz="32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cs typeface="B Homa"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5334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Homa" pitchFamily="2" charset="-78"/>
              </a:rPr>
              <a:t>بهداشت بلوغ در دختران  </a:t>
            </a:r>
            <a:endParaRPr lang="en-US"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B Homa" pitchFamily="2" charset="-78"/>
            </a:endParaRPr>
          </a:p>
        </p:txBody>
      </p:sp>
      <p:sp>
        <p:nvSpPr>
          <p:cNvPr id="3" name="Subtitle 2"/>
          <p:cNvSpPr>
            <a:spLocks noGrp="1"/>
          </p:cNvSpPr>
          <p:nvPr>
            <p:ph type="subTitle" idx="1"/>
          </p:nvPr>
        </p:nvSpPr>
        <p:spPr>
          <a:xfrm>
            <a:off x="304800" y="1371600"/>
            <a:ext cx="8686800" cy="5181600"/>
          </a:xfrm>
          <a:ln w="28575">
            <a:noFill/>
          </a:ln>
          <a:effectLst>
            <a:glow rad="101600">
              <a:schemeClr val="accent4">
                <a:satMod val="175000"/>
                <a:alpha val="40000"/>
              </a:schemeClr>
            </a:glow>
          </a:effectLst>
        </p:spPr>
        <p:txBody>
          <a:bodyPr>
            <a:noAutofit/>
          </a:bodyPr>
          <a:lstStyle/>
          <a:p>
            <a:pPr rtl="1"/>
            <a:r>
              <a:rPr lang="fa-IR" sz="2400" b="1" dirty="0" smtClean="0">
                <a:cs typeface="B Koodak" pitchFamily="2" charset="-78"/>
              </a:rPr>
              <a:t>بلوغ مرحله‌ای از </a:t>
            </a:r>
            <a:r>
              <a:rPr lang="fa-IR" sz="2400" b="1" u="sng" dirty="0" smtClean="0">
                <a:solidFill>
                  <a:srgbClr val="FF3300"/>
                </a:solidFill>
                <a:cs typeface="B Koodak" pitchFamily="2" charset="-78"/>
              </a:rPr>
              <a:t>رشد انسان </a:t>
            </a:r>
            <a:r>
              <a:rPr lang="fa-IR" sz="2400" b="1" dirty="0" smtClean="0">
                <a:cs typeface="B Koodak" pitchFamily="2" charset="-78"/>
              </a:rPr>
              <a:t>است که باعث گذار از کودکی و رسیدن به بزرگسالی می‌شود. و </a:t>
            </a:r>
            <a:r>
              <a:rPr lang="fa-IR" sz="2400" b="1" dirty="0" smtClean="0">
                <a:cs typeface="B Koodak" pitchFamily="2" charset="-78"/>
              </a:rPr>
              <a:t>فرد </a:t>
            </a:r>
            <a:r>
              <a:rPr lang="fa-IR" sz="2400" b="1" dirty="0" smtClean="0">
                <a:cs typeface="B Koodak" pitchFamily="2" charset="-78"/>
              </a:rPr>
              <a:t>از نظر جنسی، توانایی </a:t>
            </a:r>
            <a:r>
              <a:rPr lang="fa-IR" sz="2400" b="1" u="sng" dirty="0" smtClean="0">
                <a:solidFill>
                  <a:srgbClr val="FF3300"/>
                </a:solidFill>
                <a:cs typeface="B Koodak" pitchFamily="2" charset="-78"/>
              </a:rPr>
              <a:t>تولید مثل </a:t>
            </a:r>
            <a:r>
              <a:rPr lang="fa-IR" sz="2400" b="1" dirty="0" smtClean="0">
                <a:cs typeface="B Koodak" pitchFamily="2" charset="-78"/>
              </a:rPr>
              <a:t>دارد. </a:t>
            </a:r>
          </a:p>
          <a:p>
            <a:pPr rtl="1"/>
            <a:r>
              <a:rPr lang="fa-IR" sz="2400" b="1" dirty="0" smtClean="0">
                <a:cs typeface="B Koodak" pitchFamily="2" charset="-78"/>
              </a:rPr>
              <a:t>  بلوغ بیشتر اشاره به تغییرات جسمانی در بدن مرد و زن دارد. این دگرگونی با نام </a:t>
            </a:r>
            <a:r>
              <a:rPr lang="fa-IR" sz="2400" b="1" u="sng" dirty="0" smtClean="0">
                <a:solidFill>
                  <a:srgbClr val="FF3300"/>
                </a:solidFill>
                <a:cs typeface="B Koodak" pitchFamily="2" charset="-78"/>
              </a:rPr>
              <a:t>بلوغ جسمانی</a:t>
            </a:r>
            <a:r>
              <a:rPr lang="fa-IR" sz="2400" b="1" dirty="0" smtClean="0">
                <a:solidFill>
                  <a:srgbClr val="FF3300"/>
                </a:solidFill>
                <a:cs typeface="B Koodak" pitchFamily="2" charset="-78"/>
              </a:rPr>
              <a:t> </a:t>
            </a:r>
            <a:r>
              <a:rPr lang="fa-IR" sz="2400" b="1" dirty="0" smtClean="0">
                <a:cs typeface="B Koodak" pitchFamily="2" charset="-78"/>
              </a:rPr>
              <a:t>شناخته می‌شود. </a:t>
            </a:r>
            <a:endParaRPr lang="fa-IR" sz="2400" b="1" dirty="0" smtClean="0">
              <a:cs typeface="B Koodak" pitchFamily="2" charset="-78"/>
            </a:endParaRPr>
          </a:p>
          <a:p>
            <a:pPr rtl="1"/>
            <a:endParaRPr lang="fa-IR" sz="2400" b="1" dirty="0" smtClean="0">
              <a:cs typeface="B Koodak" pitchFamily="2" charset="-78"/>
            </a:endParaRPr>
          </a:p>
          <a:p>
            <a:pPr rtl="1"/>
            <a:r>
              <a:rPr lang="fa-IR" sz="2400" b="1" dirty="0" smtClean="0">
                <a:cs typeface="B Koodak" pitchFamily="2" charset="-78"/>
              </a:rPr>
              <a:t>  علاوه بر آن </a:t>
            </a:r>
            <a:r>
              <a:rPr lang="fa-IR" sz="2400" b="1" u="sng" dirty="0" smtClean="0">
                <a:solidFill>
                  <a:srgbClr val="FF3300"/>
                </a:solidFill>
                <a:cs typeface="B Koodak" pitchFamily="2" charset="-78"/>
              </a:rPr>
              <a:t>بلوغ روانی </a:t>
            </a:r>
            <a:r>
              <a:rPr lang="fa-IR" sz="2400" b="1" dirty="0" smtClean="0">
                <a:cs typeface="B Koodak" pitchFamily="2" charset="-78"/>
              </a:rPr>
              <a:t>نیز اشاره به رشد روانی و شخصیتی فرد دارد. </a:t>
            </a:r>
          </a:p>
          <a:p>
            <a:pPr rtl="1"/>
            <a:r>
              <a:rPr lang="fa-IR" sz="2400" b="1" dirty="0" smtClean="0">
                <a:cs typeface="B Koodak" pitchFamily="2" charset="-78"/>
              </a:rPr>
              <a:t>بلوغ روانی دیرتر و پس از بلوغ جسمانی روی می‌دهد. بلوغ اجتماعی مرحله تکاملی بلوغ انسان است که موجب </a:t>
            </a:r>
            <a:r>
              <a:rPr lang="fa-IR" sz="2400" b="1" dirty="0" smtClean="0">
                <a:cs typeface="B Koodak" pitchFamily="2" charset="-78"/>
              </a:rPr>
              <a:t> </a:t>
            </a:r>
            <a:r>
              <a:rPr lang="fa-IR" sz="2400" b="1" dirty="0" smtClean="0">
                <a:cs typeface="B Koodak" pitchFamily="2" charset="-78"/>
              </a:rPr>
              <a:t>تعیین شخصیت اجتماعی فرد می‌شود</a:t>
            </a:r>
            <a:r>
              <a:rPr lang="fa-IR" sz="2400" b="1" dirty="0" smtClean="0">
                <a:cs typeface="B Koodak" pitchFamily="2" charset="-78"/>
              </a:rPr>
              <a:t>.</a:t>
            </a:r>
          </a:p>
          <a:p>
            <a:pPr rtl="1"/>
            <a:endParaRPr lang="en-US" sz="2400" dirty="0" smtClean="0">
              <a:cs typeface="B Koodak" pitchFamily="2" charset="-78"/>
            </a:endParaRPr>
          </a:p>
          <a:p>
            <a:pPr rtl="1"/>
            <a:r>
              <a:rPr lang="fa-IR" sz="2400" b="1" dirty="0" smtClean="0">
                <a:cs typeface="B Koodak" pitchFamily="2" charset="-78"/>
              </a:rPr>
              <a:t>  تغييرات جسمي و رواني چنان سريع و همه جانبه هستند كه گاه </a:t>
            </a:r>
            <a:r>
              <a:rPr lang="fa-IR" sz="2400" b="1" dirty="0" smtClean="0">
                <a:cs typeface="B Koodak" pitchFamily="2" charset="-78"/>
              </a:rPr>
              <a:t>نوجوان را </a:t>
            </a:r>
            <a:r>
              <a:rPr lang="fa-IR" sz="2400" b="1" dirty="0" smtClean="0">
                <a:cs typeface="B Koodak" pitchFamily="2" charset="-78"/>
              </a:rPr>
              <a:t>دچار تشويش و نگراني كرده ، </a:t>
            </a:r>
            <a:r>
              <a:rPr lang="fa-IR" sz="2400" b="1" dirty="0" smtClean="0">
                <a:cs typeface="B Koodak" pitchFamily="2" charset="-78"/>
              </a:rPr>
              <a:t>و </a:t>
            </a:r>
            <a:r>
              <a:rPr lang="fa-IR" sz="2400" b="1" dirty="0" smtClean="0">
                <a:cs typeface="B Koodak" pitchFamily="2" charset="-78"/>
              </a:rPr>
              <a:t>گاهي موجب بروز مشكلاتي در بر خورد با خانواده و اطرافيان مي شويد .</a:t>
            </a:r>
            <a:endParaRPr lang="en-US" sz="2400" dirty="0" smtClean="0">
              <a:cs typeface="B Koodak" pitchFamily="2" charset="-78"/>
            </a:endParaRPr>
          </a:p>
          <a:p>
            <a:pPr rtl="1"/>
            <a:r>
              <a:rPr lang="fa-IR" sz="2400" b="1" dirty="0" smtClean="0">
                <a:cs typeface="B Koodak" pitchFamily="2" charset="-78"/>
              </a:rPr>
              <a:t>  </a:t>
            </a:r>
            <a:endParaRPr lang="en-US" sz="2400" dirty="0">
              <a:cs typeface="B Koodak"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533400"/>
          </a:xfrm>
        </p:spPr>
        <p:txBody>
          <a:bodyPr>
            <a:normAutofit fontScale="90000"/>
          </a:bodyPr>
          <a:lstStyle/>
          <a:p>
            <a:pPr algn="ctr"/>
            <a:r>
              <a:rPr lang="fa-IR" sz="3000"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latin typeface="+mn-lt"/>
                <a:ea typeface="+mn-ea"/>
                <a:cs typeface="B Homa" pitchFamily="2" charset="-78"/>
              </a:rPr>
              <a:t> </a:t>
            </a:r>
            <a:r>
              <a:rPr lang="fa-IR" sz="3200"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cs typeface="B Homa" pitchFamily="2" charset="-78"/>
              </a:rPr>
              <a:t>علایم بلوغ جسمانی در دختر ان</a:t>
            </a:r>
            <a:endParaRPr lang="en-US" dirty="0">
              <a:solidFill>
                <a:srgbClr val="7030A0"/>
              </a:solidFill>
              <a:effectLst/>
              <a:cs typeface="B Homa" pitchFamily="2" charset="-78"/>
            </a:endParaRPr>
          </a:p>
        </p:txBody>
      </p:sp>
      <p:sp>
        <p:nvSpPr>
          <p:cNvPr id="3" name="Subtitle 2"/>
          <p:cNvSpPr>
            <a:spLocks noGrp="1"/>
          </p:cNvSpPr>
          <p:nvPr>
            <p:ph type="subTitle" idx="1"/>
          </p:nvPr>
        </p:nvSpPr>
        <p:spPr>
          <a:xfrm>
            <a:off x="1524000" y="1524000"/>
            <a:ext cx="7620000" cy="5029200"/>
          </a:xfrm>
          <a:ln w="28575">
            <a:noFill/>
          </a:ln>
          <a:effectLst>
            <a:glow rad="101600">
              <a:schemeClr val="accent2">
                <a:satMod val="175000"/>
                <a:alpha val="40000"/>
              </a:schemeClr>
            </a:glow>
          </a:effectLst>
        </p:spPr>
        <p:txBody>
          <a:bodyPr>
            <a:normAutofit/>
          </a:bodyPr>
          <a:lstStyle/>
          <a:p>
            <a:pPr algn="r" rtl="1"/>
            <a:r>
              <a:rPr lang="fa-IR" sz="2800" b="1" dirty="0" smtClean="0"/>
              <a:t>  </a:t>
            </a:r>
            <a:r>
              <a:rPr lang="en-US" sz="2000" b="1" dirty="0" smtClean="0"/>
              <a:t>◄</a:t>
            </a:r>
            <a:r>
              <a:rPr lang="ar-SA" sz="2400" b="1" dirty="0" smtClean="0">
                <a:cs typeface="B Koodak" pitchFamily="2" charset="-78"/>
              </a:rPr>
              <a:t>رشد پستان ها در سن 9تا10سالگي </a:t>
            </a:r>
            <a:r>
              <a:rPr lang="fa-IR" sz="2400" b="1" dirty="0" smtClean="0">
                <a:cs typeface="B Koodak" pitchFamily="2" charset="-78"/>
              </a:rPr>
              <a:t>                                                                           </a:t>
            </a:r>
            <a:r>
              <a:rPr lang="fa-IR" sz="2800" b="1" dirty="0" smtClean="0"/>
              <a:t> </a:t>
            </a:r>
            <a:r>
              <a:rPr lang="en-US" sz="2000" b="1" dirty="0" smtClean="0"/>
              <a:t>◄</a:t>
            </a:r>
            <a:r>
              <a:rPr lang="en-US" sz="3200" b="1" dirty="0" smtClean="0"/>
              <a:t> </a:t>
            </a:r>
            <a:r>
              <a:rPr lang="ar-SA" sz="2400" b="1" dirty="0" smtClean="0">
                <a:cs typeface="B Koodak" pitchFamily="2" charset="-78"/>
              </a:rPr>
              <a:t>پيدايش مو هاي تناسلي و زير بغل درسن 10 تا11 سالگي </a:t>
            </a:r>
            <a:r>
              <a:rPr lang="en-US" sz="2800" b="1" dirty="0" smtClean="0"/>
              <a:t/>
            </a:r>
            <a:br>
              <a:rPr lang="en-US" sz="2800" b="1" dirty="0" smtClean="0"/>
            </a:br>
            <a:r>
              <a:rPr lang="fa-IR" sz="2800" b="1" dirty="0" smtClean="0"/>
              <a:t> </a:t>
            </a:r>
            <a:r>
              <a:rPr lang="en-US" sz="2000" b="1" dirty="0" smtClean="0">
                <a:cs typeface="B Koodak" pitchFamily="2" charset="-78"/>
              </a:rPr>
              <a:t>◄</a:t>
            </a:r>
            <a:r>
              <a:rPr lang="ar-SA" sz="2400" b="1" dirty="0" smtClean="0">
                <a:cs typeface="B Koodak" pitchFamily="2" charset="-78"/>
              </a:rPr>
              <a:t>تبديل شكل كودكي بدن به بزرگسالي </a:t>
            </a:r>
            <a:endParaRPr lang="fa-IR" sz="2400" b="1" dirty="0" smtClean="0">
              <a:cs typeface="B Koodak" pitchFamily="2" charset="-78"/>
            </a:endParaRPr>
          </a:p>
          <a:p>
            <a:pPr algn="r" rtl="1"/>
            <a:r>
              <a:rPr lang="ar-SA" sz="2800" b="1" dirty="0" smtClean="0"/>
              <a:t> </a:t>
            </a:r>
            <a:r>
              <a:rPr lang="en-US" sz="2000" b="1" dirty="0" smtClean="0">
                <a:cs typeface="B Koodak" pitchFamily="2" charset="-78"/>
              </a:rPr>
              <a:t>◄</a:t>
            </a:r>
            <a:r>
              <a:rPr lang="ar-SA" sz="2400" b="1" dirty="0" smtClean="0">
                <a:cs typeface="B Koodak" pitchFamily="2" charset="-78"/>
              </a:rPr>
              <a:t> تبديل صداي كودكانه به زنانه رشد و جهش سريع در قد و وزن </a:t>
            </a:r>
            <a:r>
              <a:rPr lang="ar-SA" sz="2800" b="1" dirty="0" smtClean="0"/>
              <a:t>                                                                </a:t>
            </a:r>
            <a:r>
              <a:rPr lang="en-US" sz="2800" b="1" dirty="0" smtClean="0"/>
              <a:t/>
            </a:r>
            <a:br>
              <a:rPr lang="en-US" sz="2800" b="1" dirty="0" smtClean="0"/>
            </a:br>
            <a:r>
              <a:rPr lang="fa-IR" sz="2800" b="1" dirty="0" smtClean="0"/>
              <a:t> </a:t>
            </a:r>
            <a:r>
              <a:rPr lang="en-US" sz="2000" b="1" dirty="0" smtClean="0">
                <a:cs typeface="B Koodak" pitchFamily="2" charset="-78"/>
              </a:rPr>
              <a:t>◄ </a:t>
            </a:r>
            <a:r>
              <a:rPr lang="ar-SA" sz="2400" b="1" dirty="0" smtClean="0">
                <a:cs typeface="B Koodak" pitchFamily="2" charset="-78"/>
              </a:rPr>
              <a:t>جوش جواني تغييرات و تحولات اسكلتي </a:t>
            </a:r>
            <a:r>
              <a:rPr lang="en-US" sz="2400" b="1" dirty="0" smtClean="0">
                <a:cs typeface="B Koodak" pitchFamily="2" charset="-78"/>
              </a:rPr>
              <a:t/>
            </a:r>
            <a:br>
              <a:rPr lang="en-US" sz="2400" b="1" dirty="0" smtClean="0">
                <a:cs typeface="B Koodak" pitchFamily="2" charset="-78"/>
              </a:rPr>
            </a:br>
            <a:r>
              <a:rPr lang="ar-SA" sz="2400" b="1" dirty="0" smtClean="0">
                <a:cs typeface="B Koodak" pitchFamily="2" charset="-78"/>
              </a:rPr>
              <a:t> </a:t>
            </a:r>
            <a:r>
              <a:rPr lang="en-US" sz="2000" b="1" dirty="0" smtClean="0">
                <a:cs typeface="B Koodak" pitchFamily="2" charset="-78"/>
              </a:rPr>
              <a:t>◄ </a:t>
            </a:r>
            <a:r>
              <a:rPr lang="ar-SA" sz="2400" b="1" dirty="0" smtClean="0">
                <a:cs typeface="B Koodak" pitchFamily="2" charset="-78"/>
              </a:rPr>
              <a:t>تمايل به جنس مخالف </a:t>
            </a:r>
            <a:endParaRPr lang="fa-IR" sz="2400" b="1" dirty="0" smtClean="0">
              <a:cs typeface="B Koodak" pitchFamily="2" charset="-78"/>
            </a:endParaRPr>
          </a:p>
          <a:p>
            <a:pPr algn="r" rtl="1"/>
            <a:r>
              <a:rPr lang="fa-IR" sz="2400" b="1" dirty="0" smtClean="0">
                <a:cs typeface="B Koodak" pitchFamily="2" charset="-78"/>
              </a:rPr>
              <a:t>  </a:t>
            </a:r>
            <a:r>
              <a:rPr lang="en-US" sz="2000" b="1" dirty="0" smtClean="0"/>
              <a:t>◄</a:t>
            </a:r>
            <a:r>
              <a:rPr lang="ar-SA" sz="2400" b="1" dirty="0" smtClean="0">
                <a:cs typeface="B Koodak" pitchFamily="2" charset="-78"/>
              </a:rPr>
              <a:t>رشد و تحول در غدد عرق و چربي </a:t>
            </a:r>
            <a:r>
              <a:rPr lang="fa-IR" sz="2400" b="1" dirty="0" smtClean="0">
                <a:cs typeface="B Koodak" pitchFamily="2" charset="-78"/>
              </a:rPr>
              <a:t>   </a:t>
            </a:r>
            <a:r>
              <a:rPr lang="ar-SA" sz="2400" b="1" dirty="0" smtClean="0">
                <a:cs typeface="B Koodak" pitchFamily="2" charset="-78"/>
              </a:rPr>
              <a:t>                                                           </a:t>
            </a:r>
            <a:r>
              <a:rPr lang="en-US" sz="2400" b="1" dirty="0" smtClean="0">
                <a:cs typeface="B Koodak" pitchFamily="2" charset="-78"/>
              </a:rPr>
              <a:t/>
            </a:r>
            <a:br>
              <a:rPr lang="en-US" sz="2400" b="1" dirty="0" smtClean="0">
                <a:cs typeface="B Koodak" pitchFamily="2" charset="-78"/>
              </a:rPr>
            </a:br>
            <a:r>
              <a:rPr lang="en-US" sz="2400" b="1" dirty="0" smtClean="0">
                <a:cs typeface="B Koodak" pitchFamily="2" charset="-78"/>
              </a:rPr>
              <a:t> </a:t>
            </a:r>
            <a:r>
              <a:rPr lang="en-US" sz="2400" b="1" dirty="0" smtClean="0"/>
              <a:t>◄ </a:t>
            </a:r>
            <a:r>
              <a:rPr lang="ar-SA" sz="2400" b="1" dirty="0" smtClean="0">
                <a:cs typeface="B Koodak" pitchFamily="2" charset="-78"/>
              </a:rPr>
              <a:t>قاعدگي (منارك) تغيير پراكندگي چربي در بدن </a:t>
            </a:r>
            <a:r>
              <a:rPr lang="ar-SA" sz="2800" b="1" dirty="0" smtClean="0"/>
              <a:t>                                                                                                                              </a:t>
            </a:r>
            <a:r>
              <a:rPr lang="en-US" sz="2800" b="1" dirty="0" smtClean="0"/>
              <a:t/>
            </a:r>
            <a:br>
              <a:rPr lang="en-US" sz="2800" b="1" dirty="0" smtClean="0"/>
            </a:br>
            <a:r>
              <a:rPr lang="ar-SA" sz="2800" b="1" dirty="0" smtClean="0"/>
              <a:t>                                                                                             </a:t>
            </a:r>
            <a:r>
              <a:rPr lang="en-US" sz="2800" b="1" dirty="0" smtClean="0"/>
              <a:t/>
            </a:r>
            <a:br>
              <a:rPr lang="en-US" sz="2800" b="1" dirty="0" smtClean="0"/>
            </a:br>
            <a:r>
              <a:rPr lang="fa-IR" sz="2800" b="1" dirty="0" smtClean="0"/>
              <a:t> </a:t>
            </a:r>
            <a:endParaRPr lang="en-US" sz="2800" dirty="0"/>
          </a:p>
        </p:txBody>
      </p:sp>
      <p:pic>
        <p:nvPicPr>
          <p:cNvPr id="6" name="Picture 5" descr="C:\Users\a.araghi\Pictures\22.bmp"/>
          <p:cNvPicPr/>
          <p:nvPr/>
        </p:nvPicPr>
        <p:blipFill>
          <a:blip r:embed="rId2"/>
          <a:srcRect/>
          <a:stretch>
            <a:fillRect/>
          </a:stretch>
        </p:blipFill>
        <p:spPr bwMode="auto">
          <a:xfrm>
            <a:off x="228600" y="152400"/>
            <a:ext cx="1905000" cy="2091397"/>
          </a:xfrm>
          <a:prstGeom prst="rect">
            <a:avLst/>
          </a:prstGeom>
          <a:ln w="38100" cap="sq">
            <a:solidFill>
              <a:srgbClr val="FF99FF"/>
            </a:solidFill>
            <a:prstDash val="solid"/>
            <a:miter lim="800000"/>
          </a:ln>
          <a:effectLst>
            <a:outerShdw blurRad="50800" dist="38100" dir="2700000" algn="tl" rotWithShape="0">
              <a:srgbClr val="000000">
                <a:alpha val="43000"/>
              </a:srgbClr>
            </a:outerShdw>
          </a:effectLst>
        </p:spPr>
      </p:pic>
      <p:pic>
        <p:nvPicPr>
          <p:cNvPr id="8" name="Picture 7" descr="C:\Users\a.araghi\Pictures\32.bmp"/>
          <p:cNvPicPr/>
          <p:nvPr/>
        </p:nvPicPr>
        <p:blipFill>
          <a:blip r:embed="rId3"/>
          <a:srcRect/>
          <a:stretch>
            <a:fillRect/>
          </a:stretch>
        </p:blipFill>
        <p:spPr bwMode="auto">
          <a:xfrm>
            <a:off x="228600" y="4049151"/>
            <a:ext cx="1905000" cy="22098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10600" cy="6477000"/>
          </a:xfrm>
          <a:ln>
            <a:noFill/>
          </a:ln>
          <a:effectLst>
            <a:glow rad="101600">
              <a:schemeClr val="accent6">
                <a:satMod val="175000"/>
                <a:alpha val="40000"/>
              </a:schemeClr>
            </a:glow>
          </a:effectLst>
        </p:spPr>
        <p:txBody>
          <a:bodyPr>
            <a:noAutofit/>
          </a:bodyPr>
          <a:lstStyle/>
          <a:p>
            <a:pPr marL="342900" indent="-342900" algn="r" rtl="1">
              <a:buFont typeface="Wingdings" panose="05000000000000000000" pitchFamily="2" charset="2"/>
              <a:buChar char="q"/>
            </a:pPr>
            <a:r>
              <a:rPr lang="fa-IR" sz="2000" b="1" dirty="0" smtClean="0">
                <a:cs typeface="B Koodak" pitchFamily="2" charset="-78"/>
              </a:rPr>
              <a:t>        </a:t>
            </a:r>
            <a:r>
              <a:rPr lang="ar-SA" sz="2000" b="1" dirty="0" smtClean="0">
                <a:cs typeface="B Koodak" pitchFamily="2" charset="-78"/>
              </a:rPr>
              <a:t>در حدود سن 10 سالگی رشد قد در دختران آغاز شده وجهش مشخصی درحدود سن 12 سالگی </a:t>
            </a:r>
            <a:r>
              <a:rPr lang="fa-IR" sz="2000" b="1" dirty="0" smtClean="0">
                <a:cs typeface="B Koodak" pitchFamily="2" charset="-78"/>
              </a:rPr>
              <a:t> </a:t>
            </a:r>
            <a:r>
              <a:rPr lang="ar-SA" sz="2000" b="1" dirty="0" smtClean="0">
                <a:cs typeface="B Koodak" pitchFamily="2" charset="-78"/>
              </a:rPr>
              <a:t>رخ می دهد.                                                                                                            </a:t>
            </a:r>
            <a:endParaRPr lang="en-US" sz="2000" b="1" dirty="0" smtClean="0">
              <a:cs typeface="B Koodak" pitchFamily="2" charset="-78"/>
            </a:endParaRPr>
          </a:p>
          <a:p>
            <a:pPr marL="342900" indent="-342900" algn="r" rtl="1">
              <a:buFont typeface="Wingdings" panose="05000000000000000000" pitchFamily="2" charset="2"/>
              <a:buChar char="q"/>
            </a:pPr>
            <a:r>
              <a:rPr lang="ar-SA" sz="2000" b="1" dirty="0" smtClean="0">
                <a:cs typeface="B Koodak" pitchFamily="2" charset="-78"/>
              </a:rPr>
              <a:t>   </a:t>
            </a:r>
            <a:r>
              <a:rPr lang="fa-IR" sz="2000" b="1" dirty="0" smtClean="0">
                <a:cs typeface="B Koodak" pitchFamily="2" charset="-78"/>
              </a:rPr>
              <a:t>    </a:t>
            </a:r>
            <a:r>
              <a:rPr lang="ar-SA" sz="2000" b="1" dirty="0" smtClean="0">
                <a:cs typeface="B Koodak" pitchFamily="2" charset="-78"/>
              </a:rPr>
              <a:t>دردختران حداقل 2 سال زودتر از پسران اتفاق می‎افتد و بسیار چشمگیر است</a:t>
            </a:r>
            <a:r>
              <a:rPr lang="fa-IR" sz="2000" b="1" dirty="0" smtClean="0">
                <a:cs typeface="B Koodak" pitchFamily="2" charset="-78"/>
              </a:rPr>
              <a:t>،</a:t>
            </a:r>
            <a:r>
              <a:rPr lang="ar-SA" sz="2000" b="1" dirty="0" smtClean="0">
                <a:cs typeface="B Koodak" pitchFamily="2" charset="-78"/>
              </a:rPr>
              <a:t>به طوری كه در مدت </a:t>
            </a:r>
            <a:endParaRPr lang="fa-IR" sz="2000" b="1" dirty="0" smtClean="0">
              <a:cs typeface="B Koodak" pitchFamily="2" charset="-78"/>
            </a:endParaRPr>
          </a:p>
          <a:p>
            <a:pPr marL="342900" indent="-342900" algn="r" rtl="1">
              <a:buFont typeface="Wingdings" panose="05000000000000000000" pitchFamily="2" charset="2"/>
              <a:buChar char="q"/>
            </a:pPr>
            <a:r>
              <a:rPr lang="fa-IR" sz="2000" b="1" dirty="0" smtClean="0">
                <a:cs typeface="B Koodak" pitchFamily="2" charset="-78"/>
              </a:rPr>
              <a:t>    </a:t>
            </a:r>
            <a:r>
              <a:rPr lang="ar-SA" sz="2000" b="1" dirty="0" smtClean="0">
                <a:cs typeface="B Koodak" pitchFamily="2" charset="-78"/>
              </a:rPr>
              <a:t>یك سال میزان رشد 2 برابر می‎شود و قد حدود 11-6 سانتی متر بیشتر می‎شود. </a:t>
            </a:r>
            <a:endParaRPr lang="fa-IR" sz="2000" b="1" dirty="0" smtClean="0">
              <a:cs typeface="B Koodak" pitchFamily="2" charset="-78"/>
            </a:endParaRPr>
          </a:p>
          <a:p>
            <a:pPr marL="342900" indent="-342900" algn="r" rtl="1">
              <a:buFont typeface="Wingdings" panose="05000000000000000000" pitchFamily="2" charset="2"/>
              <a:buChar char="q"/>
            </a:pPr>
            <a:r>
              <a:rPr lang="fa-IR" sz="2000" b="1" dirty="0" smtClean="0">
                <a:cs typeface="B Koodak" pitchFamily="2" charset="-78"/>
              </a:rPr>
              <a:t>    </a:t>
            </a:r>
            <a:r>
              <a:rPr lang="ar-SA" sz="2000" b="1" dirty="0" smtClean="0">
                <a:cs typeface="B Koodak" pitchFamily="2" charset="-78"/>
              </a:rPr>
              <a:t>جهش چشمگیر رشد</a:t>
            </a:r>
            <a:r>
              <a:rPr lang="fa-IR" sz="2000" b="1" dirty="0" smtClean="0">
                <a:cs typeface="B Koodak" pitchFamily="2" charset="-78"/>
              </a:rPr>
              <a:t> </a:t>
            </a:r>
            <a:r>
              <a:rPr lang="ar-SA" sz="2000" b="1" dirty="0" smtClean="0">
                <a:cs typeface="B Koodak" pitchFamily="2" charset="-78"/>
              </a:rPr>
              <a:t>و حداكثر افزایش آن، معمولاً‌ دو سال بعد از جوانه زدن پستانها و یك سال قبل از </a:t>
            </a:r>
            <a:r>
              <a:rPr lang="fa-IR" sz="2000" b="1" dirty="0" smtClean="0">
                <a:cs typeface="B Koodak" pitchFamily="2" charset="-78"/>
              </a:rPr>
              <a:t> </a:t>
            </a:r>
            <a:r>
              <a:rPr lang="ar-SA" sz="2000" b="1" dirty="0" smtClean="0">
                <a:cs typeface="B Koodak" pitchFamily="2" charset="-78"/>
              </a:rPr>
              <a:t>شروع عادت ماهانه </a:t>
            </a:r>
            <a:r>
              <a:rPr lang="fa-IR" sz="2000" b="1" dirty="0" smtClean="0">
                <a:cs typeface="B Koodak" pitchFamily="2" charset="-78"/>
              </a:rPr>
              <a:t> </a:t>
            </a:r>
            <a:r>
              <a:rPr lang="ar-SA" sz="2000" b="1" dirty="0" smtClean="0">
                <a:cs typeface="B Koodak" pitchFamily="2" charset="-78"/>
              </a:rPr>
              <a:t>اتفاق </a:t>
            </a:r>
            <a:r>
              <a:rPr lang="fa-IR" sz="2000" b="1" dirty="0" smtClean="0">
                <a:cs typeface="B Koodak" pitchFamily="2" charset="-78"/>
              </a:rPr>
              <a:t> </a:t>
            </a:r>
            <a:r>
              <a:rPr lang="ar-SA" sz="2000" b="1" dirty="0" smtClean="0">
                <a:cs typeface="B Koodak" pitchFamily="2" charset="-78"/>
              </a:rPr>
              <a:t>می‎ افتد. </a:t>
            </a:r>
            <a:endParaRPr lang="fa-IR" sz="2000" b="1" dirty="0" smtClean="0">
              <a:cs typeface="B Koodak" pitchFamily="2" charset="-78"/>
            </a:endParaRPr>
          </a:p>
          <a:p>
            <a:pPr marL="342900" indent="-342900" algn="r" rtl="1">
              <a:buFont typeface="Wingdings" panose="05000000000000000000" pitchFamily="2" charset="2"/>
              <a:buChar char="q"/>
            </a:pPr>
            <a:r>
              <a:rPr lang="fa-IR" sz="2000" b="1" dirty="0" smtClean="0">
                <a:cs typeface="B Koodak" pitchFamily="2" charset="-78"/>
              </a:rPr>
              <a:t>   </a:t>
            </a:r>
            <a:r>
              <a:rPr lang="ar-SA" sz="2000" b="1" dirty="0" smtClean="0">
                <a:cs typeface="B Koodak" pitchFamily="2" charset="-78"/>
              </a:rPr>
              <a:t>بعد از قاعدگی سرعت رشد کندتر شده و معمولا بیش از 6 سانتی متر افزایش نمی یابد.</a:t>
            </a:r>
            <a:endParaRPr lang="en-US" sz="2000" b="1" dirty="0" smtClean="0">
              <a:cs typeface="B Koodak" pitchFamily="2" charset="-78"/>
            </a:endParaRPr>
          </a:p>
          <a:p>
            <a:pPr marL="342900" indent="-342900" algn="r" rtl="1">
              <a:buFont typeface="Wingdings" panose="05000000000000000000" pitchFamily="2" charset="2"/>
              <a:buChar char="q"/>
            </a:pPr>
            <a:r>
              <a:rPr lang="fa-IR" sz="2000" b="1" dirty="0" smtClean="0">
                <a:cs typeface="B Koodak" pitchFamily="2" charset="-78"/>
              </a:rPr>
              <a:t>   </a:t>
            </a:r>
            <a:r>
              <a:rPr lang="ar-SA" sz="2000" b="1" dirty="0" smtClean="0">
                <a:cs typeface="B Koodak" pitchFamily="2" charset="-78"/>
              </a:rPr>
              <a:t>در دختر نوجوان اين افزايش تا زمان قاعدگي سريع است ولي وقتي اپي فيز استخوان هاي دراز دراثر </a:t>
            </a:r>
            <a:r>
              <a:rPr lang="ar-SA" sz="2000" b="1" dirty="0" smtClean="0">
                <a:cs typeface="B Koodak" pitchFamily="2" charset="-78"/>
              </a:rPr>
              <a:t>هورمون </a:t>
            </a:r>
            <a:r>
              <a:rPr lang="ar-SA" sz="2000" b="1" dirty="0" smtClean="0">
                <a:cs typeface="B Koodak" pitchFamily="2" charset="-78"/>
              </a:rPr>
              <a:t>های جنسی و مخصوصا استرژن بسته شد، از سرعت افزایش قد کاسته می شود. </a:t>
            </a:r>
            <a:endParaRPr lang="fa-IR" sz="2000" b="1" dirty="0" smtClean="0">
              <a:cs typeface="B Koodak" pitchFamily="2" charset="-78"/>
            </a:endParaRPr>
          </a:p>
          <a:p>
            <a:pPr marL="342900" indent="-342900" algn="r" rtl="1">
              <a:buFont typeface="Wingdings" panose="05000000000000000000" pitchFamily="2" charset="2"/>
              <a:buChar char="q"/>
            </a:pPr>
            <a:r>
              <a:rPr lang="fa-IR" sz="2000" b="1" dirty="0" smtClean="0">
                <a:cs typeface="B Koodak" pitchFamily="2" charset="-78"/>
              </a:rPr>
              <a:t>   </a:t>
            </a:r>
            <a:r>
              <a:rPr lang="ar-SA" sz="2000" b="1" dirty="0" smtClean="0">
                <a:cs typeface="B Koodak" pitchFamily="2" charset="-78"/>
              </a:rPr>
              <a:t>افزایش قد در دختران تا سن 25 سالگی  که خطوط رشد استخوانها بسته میشوند ادامه دارد</a:t>
            </a:r>
            <a:r>
              <a:rPr lang="ar-SA" sz="2000" b="1" dirty="0" smtClean="0">
                <a:cs typeface="B Koodak" pitchFamily="2" charset="-78"/>
              </a:rPr>
              <a:t>.</a:t>
            </a:r>
            <a:endParaRPr lang="fa-IR" sz="2000" b="1" dirty="0" smtClean="0">
              <a:cs typeface="B Koodak" pitchFamily="2" charset="-78"/>
            </a:endParaRPr>
          </a:p>
          <a:p>
            <a:pPr marL="342900" indent="-342900" algn="r" rtl="1">
              <a:buFont typeface="Wingdings" panose="05000000000000000000" pitchFamily="2" charset="2"/>
              <a:buChar char="q"/>
            </a:pPr>
            <a:endParaRPr lang="en-US" sz="2000" b="1" dirty="0" smtClean="0">
              <a:cs typeface="B Koodak" pitchFamily="2" charset="-78"/>
            </a:endParaRPr>
          </a:p>
          <a:p>
            <a:pPr algn="r" rtl="1"/>
            <a:r>
              <a:rPr lang="fa-IR" sz="2000" b="1" dirty="0" smtClean="0">
                <a:cs typeface="B Koodak" pitchFamily="2" charset="-78"/>
              </a:rPr>
              <a:t>    </a:t>
            </a:r>
            <a:r>
              <a:rPr lang="ar-SA" sz="2000" b="1" dirty="0" smtClean="0">
                <a:cs typeface="B Koodak" pitchFamily="2" charset="-78"/>
              </a:rPr>
              <a:t>عوامل موثر درافزایش قد در بلوغ:</a:t>
            </a:r>
            <a:endParaRPr lang="en-US" sz="2000" b="1" dirty="0" smtClean="0">
              <a:cs typeface="B Koodak" pitchFamily="2" charset="-78"/>
            </a:endParaRPr>
          </a:p>
          <a:p>
            <a:pPr algn="r" rtl="1"/>
            <a:r>
              <a:rPr lang="ar-SA" sz="1800" b="1" dirty="0" smtClean="0">
                <a:cs typeface="B Koodak" pitchFamily="2" charset="-78"/>
              </a:rPr>
              <a:t>◄</a:t>
            </a:r>
            <a:r>
              <a:rPr lang="fa-IR" sz="1800" b="1" dirty="0" smtClean="0">
                <a:cs typeface="B Koodak" pitchFamily="2" charset="-78"/>
              </a:rPr>
              <a:t>  </a:t>
            </a:r>
            <a:r>
              <a:rPr lang="ar-SA" sz="2000" b="1" dirty="0" smtClean="0">
                <a:cs typeface="B Koodak" pitchFamily="2" charset="-78"/>
              </a:rPr>
              <a:t> ژنتیک (ارث)</a:t>
            </a:r>
            <a:endParaRPr lang="en-US" sz="2000" b="1" dirty="0" smtClean="0">
              <a:cs typeface="B Koodak" pitchFamily="2" charset="-78"/>
            </a:endParaRPr>
          </a:p>
          <a:p>
            <a:pPr algn="r" rtl="1"/>
            <a:r>
              <a:rPr lang="ar-SA" sz="1800" b="1" dirty="0" smtClean="0">
                <a:cs typeface="B Koodak" pitchFamily="2" charset="-78"/>
              </a:rPr>
              <a:t>◄</a:t>
            </a:r>
            <a:r>
              <a:rPr lang="fa-IR" sz="1800" b="1" dirty="0" smtClean="0">
                <a:cs typeface="B Koodak" pitchFamily="2" charset="-78"/>
              </a:rPr>
              <a:t>   </a:t>
            </a:r>
            <a:r>
              <a:rPr lang="ar-SA" sz="2000" b="1" dirty="0" smtClean="0">
                <a:cs typeface="B Koodak" pitchFamily="2" charset="-78"/>
              </a:rPr>
              <a:t>تغذیه                                                                                                                  </a:t>
            </a:r>
            <a:endParaRPr lang="en-US" sz="2000" b="1" dirty="0" smtClean="0">
              <a:cs typeface="B Koodak" pitchFamily="2" charset="-78"/>
            </a:endParaRPr>
          </a:p>
          <a:p>
            <a:pPr algn="r" rtl="1"/>
            <a:r>
              <a:rPr lang="ar-SA" sz="1600" b="1" dirty="0" smtClean="0">
                <a:cs typeface="B Koodak" pitchFamily="2" charset="-78"/>
              </a:rPr>
              <a:t>◄</a:t>
            </a:r>
            <a:r>
              <a:rPr lang="fa-IR" sz="1600" b="1" dirty="0" smtClean="0">
                <a:cs typeface="B Koodak" pitchFamily="2" charset="-78"/>
              </a:rPr>
              <a:t>  </a:t>
            </a:r>
            <a:r>
              <a:rPr lang="ar-SA" sz="2000" b="1" dirty="0" smtClean="0">
                <a:cs typeface="B Koodak" pitchFamily="2" charset="-78"/>
              </a:rPr>
              <a:t> خواب کافی</a:t>
            </a:r>
            <a:r>
              <a:rPr lang="fa-IR" sz="2000" b="1" dirty="0" smtClean="0">
                <a:cs typeface="B Koodak" pitchFamily="2" charset="-78"/>
              </a:rPr>
              <a:t>                                                                                                       </a:t>
            </a:r>
            <a:endParaRPr lang="en-US" sz="2000" b="1" dirty="0" smtClean="0">
              <a:cs typeface="B Koodak" pitchFamily="2" charset="-78"/>
            </a:endParaRPr>
          </a:p>
          <a:p>
            <a:pPr algn="r" rtl="1"/>
            <a:r>
              <a:rPr lang="ar-SA" sz="1800" b="1" dirty="0" smtClean="0">
                <a:cs typeface="B Koodak" pitchFamily="2" charset="-78"/>
              </a:rPr>
              <a:t>◄</a:t>
            </a:r>
            <a:r>
              <a:rPr lang="fa-IR" sz="1800" b="1" dirty="0" smtClean="0">
                <a:cs typeface="B Koodak" pitchFamily="2" charset="-78"/>
              </a:rPr>
              <a:t>  </a:t>
            </a:r>
            <a:r>
              <a:rPr lang="ar-SA" sz="2000" b="1" dirty="0" smtClean="0">
                <a:cs typeface="B Koodak" pitchFamily="2" charset="-78"/>
              </a:rPr>
              <a:t>ورزش</a:t>
            </a:r>
            <a:endParaRPr lang="en-US" sz="2800" b="1" dirty="0">
              <a:cs typeface="B Koodak" pitchFamily="2" charset="-78"/>
            </a:endParaRPr>
          </a:p>
        </p:txBody>
      </p:sp>
      <p:pic>
        <p:nvPicPr>
          <p:cNvPr id="4" name="Picture 3" descr="C:\Users\a.araghi\Pictures\34.bmp"/>
          <p:cNvPicPr/>
          <p:nvPr/>
        </p:nvPicPr>
        <p:blipFill>
          <a:blip r:embed="rId2"/>
          <a:srcRect/>
          <a:stretch>
            <a:fillRect/>
          </a:stretch>
        </p:blipFill>
        <p:spPr bwMode="auto">
          <a:xfrm>
            <a:off x="871466" y="4495800"/>
            <a:ext cx="1466850" cy="1752600"/>
          </a:xfrm>
          <a:prstGeom prst="rect">
            <a:avLst/>
          </a:prstGeom>
          <a:ln w="38100" cap="sq">
            <a:solidFill>
              <a:srgbClr val="0070C0"/>
            </a:solidFill>
            <a:prstDash val="solid"/>
            <a:miter lim="800000"/>
          </a:ln>
          <a:effectLst>
            <a:outerShdw blurRad="50800" dist="38100" dir="2700000" algn="tl" rotWithShape="0">
              <a:srgbClr val="000000">
                <a:alpha val="43000"/>
              </a:srgbClr>
            </a:outerShdw>
          </a:effectLst>
        </p:spPr>
      </p:pic>
      <p:pic>
        <p:nvPicPr>
          <p:cNvPr id="5" name="Picture 4" descr="C:\Users\a.araghi\Pictures\36.bmp"/>
          <p:cNvPicPr/>
          <p:nvPr/>
        </p:nvPicPr>
        <p:blipFill>
          <a:blip r:embed="rId3"/>
          <a:srcRect/>
          <a:stretch>
            <a:fillRect/>
          </a:stretch>
        </p:blipFill>
        <p:spPr bwMode="auto">
          <a:xfrm>
            <a:off x="2743200" y="4429125"/>
            <a:ext cx="1438275" cy="1819275"/>
          </a:xfrm>
          <a:prstGeom prst="rect">
            <a:avLst/>
          </a:prstGeom>
          <a:noFill/>
          <a:ln w="19050">
            <a:solidFill>
              <a:srgbClr val="0000FF"/>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8001000" cy="685800"/>
          </a:xfrm>
        </p:spPr>
        <p:txBody>
          <a:bodyPr>
            <a:normAutofit fontScale="90000"/>
          </a:bodyPr>
          <a:lstStyle/>
          <a:p>
            <a:pPr algn="ctr"/>
            <a:r>
              <a:rPr lang="fa-IR" sz="3600" dirty="0" smtClean="0">
                <a:cs typeface="B Homa" pitchFamily="2" charset="-78"/>
              </a:rPr>
              <a:t>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fa-IR" sz="3600" dirty="0" smtClean="0">
                <a:cs typeface="B Homa" pitchFamily="2" charset="-78"/>
              </a:rPr>
              <a:t/>
            </a:r>
            <a:br>
              <a:rPr lang="fa-IR" sz="3600" dirty="0" smtClean="0">
                <a:cs typeface="B Homa" pitchFamily="2" charset="-78"/>
              </a:rPr>
            </a:br>
            <a:r>
              <a:rPr lang="en-US" sz="6000" dirty="0" smtClean="0">
                <a:cs typeface="B Homa" pitchFamily="2" charset="-78"/>
              </a:rPr>
              <a:t/>
            </a:r>
            <a:br>
              <a:rPr lang="en-US" sz="6000" dirty="0" smtClean="0">
                <a:cs typeface="B Homa" pitchFamily="2" charset="-78"/>
              </a:rPr>
            </a:br>
            <a:r>
              <a:rPr lang="fa-IR" sz="6000" dirty="0" smtClean="0">
                <a:cs typeface="B Homa" pitchFamily="2" charset="-78"/>
              </a:rPr>
              <a:t> </a:t>
            </a:r>
            <a:r>
              <a:rPr lang="fa-IR" sz="3600" dirty="0" smtClean="0">
                <a:solidFill>
                  <a:srgbClr val="FF3300"/>
                </a:solidFill>
                <a:cs typeface="B Homa" pitchFamily="2" charset="-78"/>
              </a:rPr>
              <a:t>بلوغ زودرس وبلوغ دیر رس در دختران</a:t>
            </a:r>
            <a:endParaRPr lang="en-US" dirty="0">
              <a:solidFill>
                <a:srgbClr val="FF3300"/>
              </a:solidFill>
            </a:endParaRPr>
          </a:p>
        </p:txBody>
      </p:sp>
      <p:sp>
        <p:nvSpPr>
          <p:cNvPr id="3" name="Subtitle 2"/>
          <p:cNvSpPr>
            <a:spLocks noGrp="1"/>
          </p:cNvSpPr>
          <p:nvPr>
            <p:ph type="subTitle" idx="1"/>
          </p:nvPr>
        </p:nvSpPr>
        <p:spPr>
          <a:xfrm>
            <a:off x="228600" y="1600200"/>
            <a:ext cx="8686800" cy="4953000"/>
          </a:xfrm>
          <a:ln w="28575">
            <a:noFill/>
          </a:ln>
          <a:effectLst>
            <a:glow rad="63500">
              <a:schemeClr val="accent3">
                <a:satMod val="175000"/>
                <a:alpha val="40000"/>
              </a:schemeClr>
            </a:glow>
          </a:effectLst>
        </p:spPr>
        <p:txBody>
          <a:bodyPr>
            <a:normAutofit/>
          </a:bodyPr>
          <a:lstStyle/>
          <a:p>
            <a:pPr algn="ctr" rtl="1"/>
            <a:endParaRPr lang="fa-IR" sz="2400" b="1" dirty="0" smtClean="0">
              <a:cs typeface="B Koodak" pitchFamily="2" charset="-78"/>
            </a:endParaRPr>
          </a:p>
          <a:p>
            <a:pPr marL="342900" indent="-342900" rtl="1">
              <a:buFont typeface="Wingdings" panose="05000000000000000000" pitchFamily="2" charset="2"/>
              <a:buChar char="q"/>
            </a:pPr>
            <a:r>
              <a:rPr lang="fa-IR" sz="2400" b="1" dirty="0" smtClean="0">
                <a:cs typeface="B Koodak" pitchFamily="2" charset="-78"/>
              </a:rPr>
              <a:t>          </a:t>
            </a:r>
            <a:r>
              <a:rPr lang="ar-SA" sz="2400" b="1" dirty="0" smtClean="0">
                <a:cs typeface="B Koodak" pitchFamily="2" charset="-78"/>
              </a:rPr>
              <a:t>به ظاهر شدن علائم بلوغ از نظرفیزیکی و هورمونی در دختران قبل از سن ۸ سالگی </a:t>
            </a:r>
            <a:r>
              <a:rPr lang="ar-SA" sz="2400" b="1" u="sng" dirty="0" smtClean="0">
                <a:cs typeface="B Koodak" pitchFamily="2" charset="-78"/>
              </a:rPr>
              <a:t>بلوغ زودرس</a:t>
            </a:r>
            <a:r>
              <a:rPr lang="ar-SA" sz="2400" b="1" dirty="0" smtClean="0">
                <a:cs typeface="B Koodak" pitchFamily="2" charset="-78"/>
              </a:rPr>
              <a:t> </a:t>
            </a:r>
            <a:r>
              <a:rPr lang="fa-IR" sz="2400" b="1" dirty="0" smtClean="0">
                <a:cs typeface="B Koodak" pitchFamily="2" charset="-78"/>
              </a:rPr>
              <a:t> </a:t>
            </a:r>
            <a:r>
              <a:rPr lang="ar-SA" sz="2400" b="1" dirty="0" smtClean="0">
                <a:cs typeface="B Koodak" pitchFamily="2" charset="-78"/>
              </a:rPr>
              <a:t>اطلاق می گردد . </a:t>
            </a:r>
            <a:endParaRPr lang="fa-IR" sz="2400" b="1" dirty="0" smtClean="0">
              <a:cs typeface="B Koodak" pitchFamily="2" charset="-78"/>
            </a:endParaRPr>
          </a:p>
          <a:p>
            <a:pPr rtl="1"/>
            <a:endParaRPr lang="fa-IR" sz="2400" b="1" dirty="0" smtClean="0">
              <a:cs typeface="B Koodak" pitchFamily="2" charset="-78"/>
            </a:endParaRPr>
          </a:p>
          <a:p>
            <a:pPr marL="342900" indent="-342900" rtl="1">
              <a:buFont typeface="Wingdings" panose="05000000000000000000" pitchFamily="2" charset="2"/>
              <a:buChar char="q"/>
            </a:pPr>
            <a:r>
              <a:rPr lang="ar-SA" sz="2400" b="1" dirty="0" smtClean="0">
                <a:cs typeface="B Koodak" pitchFamily="2" charset="-78"/>
              </a:rPr>
              <a:t>بلوغ زودرس نه تنها سبب علائم ثانویه جنسی می شود بلکه افزایش رشد قدی و </a:t>
            </a:r>
            <a:r>
              <a:rPr lang="fa-IR" sz="2400" b="1" dirty="0" smtClean="0">
                <a:cs typeface="B Koodak" pitchFamily="2" charset="-78"/>
              </a:rPr>
              <a:t>  </a:t>
            </a:r>
          </a:p>
          <a:p>
            <a:pPr rtl="1"/>
            <a:r>
              <a:rPr lang="fa-IR" sz="2400" b="1" dirty="0" smtClean="0">
                <a:cs typeface="B Koodak" pitchFamily="2" charset="-78"/>
              </a:rPr>
              <a:t> </a:t>
            </a:r>
            <a:r>
              <a:rPr lang="ar-SA" sz="2400" b="1" dirty="0" smtClean="0">
                <a:cs typeface="B Koodak" pitchFamily="2" charset="-78"/>
              </a:rPr>
              <a:t>پیشرفت سن استخوانی ایجاد می کند که این خود منجر به بسته شدن </a:t>
            </a:r>
            <a:endParaRPr lang="fa-IR" sz="2400" b="1" dirty="0" smtClean="0">
              <a:cs typeface="B Koodak" pitchFamily="2" charset="-78"/>
            </a:endParaRPr>
          </a:p>
          <a:p>
            <a:pPr rtl="1"/>
            <a:r>
              <a:rPr lang="ar-SA" sz="2400" b="1" dirty="0" smtClean="0">
                <a:cs typeface="B Koodak" pitchFamily="2" charset="-78"/>
              </a:rPr>
              <a:t>زودرس اپ</a:t>
            </a:r>
            <a:r>
              <a:rPr lang="fa-IR" sz="2400" b="1" dirty="0" smtClean="0">
                <a:cs typeface="B Koodak" pitchFamily="2" charset="-78"/>
              </a:rPr>
              <a:t>ی </a:t>
            </a:r>
            <a:r>
              <a:rPr lang="ar-SA" sz="2400" b="1" dirty="0" smtClean="0">
                <a:cs typeface="B Koodak" pitchFamily="2" charset="-78"/>
              </a:rPr>
              <a:t>فیزها</a:t>
            </a:r>
            <a:r>
              <a:rPr lang="ar-SA" sz="2400" b="1" dirty="0" smtClean="0">
                <a:cs typeface="B Koodak" pitchFamily="2" charset="-78"/>
              </a:rPr>
              <a:t>  و کوتاهی</a:t>
            </a:r>
            <a:r>
              <a:rPr lang="fa-IR" sz="2400" b="1" dirty="0" smtClean="0">
                <a:cs typeface="B Koodak" pitchFamily="2" charset="-78"/>
              </a:rPr>
              <a:t> </a:t>
            </a:r>
            <a:r>
              <a:rPr lang="ar-SA" sz="2400" b="1" dirty="0" smtClean="0">
                <a:cs typeface="B Koodak" pitchFamily="2" charset="-78"/>
              </a:rPr>
              <a:t>قددر بلوغ می گردد</a:t>
            </a:r>
            <a:r>
              <a:rPr lang="en-US" sz="2400" b="1" dirty="0" smtClean="0">
                <a:cs typeface="B Koodak" pitchFamily="2" charset="-78"/>
              </a:rPr>
              <a:t>. </a:t>
            </a:r>
            <a:endParaRPr lang="fa-IR" sz="2400" b="1" dirty="0" smtClean="0">
              <a:cs typeface="B Koodak" pitchFamily="2" charset="-78"/>
            </a:endParaRPr>
          </a:p>
          <a:p>
            <a:pPr rtl="1"/>
            <a:endParaRPr lang="en-US" sz="2400" dirty="0" smtClean="0">
              <a:cs typeface="B Koodak" pitchFamily="2" charset="-78"/>
            </a:endParaRPr>
          </a:p>
          <a:p>
            <a:pPr marL="342900" indent="-342900" rtl="1">
              <a:buFont typeface="Wingdings" panose="05000000000000000000" pitchFamily="2" charset="2"/>
              <a:buChar char="q"/>
            </a:pPr>
            <a:r>
              <a:rPr lang="fa-IR" sz="2400" b="1" dirty="0" smtClean="0">
                <a:cs typeface="B Koodak" pitchFamily="2" charset="-78"/>
              </a:rPr>
              <a:t>      </a:t>
            </a:r>
            <a:r>
              <a:rPr lang="ar-SA" sz="2400" b="1" dirty="0" smtClean="0">
                <a:cs typeface="B Koodak" pitchFamily="2" charset="-78"/>
              </a:rPr>
              <a:t>هرگاه علایم جسمانی بلوغ در دختران تاپایان 16 سالگی بوجود نیاید،</a:t>
            </a:r>
            <a:r>
              <a:rPr lang="fa-IR" sz="2400" b="1" dirty="0" smtClean="0">
                <a:cs typeface="B Koodak" pitchFamily="2" charset="-78"/>
              </a:rPr>
              <a:t> </a:t>
            </a:r>
            <a:r>
              <a:rPr lang="ar-SA" sz="2400" b="1" u="sng" dirty="0" smtClean="0">
                <a:cs typeface="B Koodak" pitchFamily="2" charset="-78"/>
              </a:rPr>
              <a:t>بلوغ دیررس</a:t>
            </a:r>
            <a:r>
              <a:rPr lang="ar-SA" sz="2400" b="1" dirty="0" smtClean="0">
                <a:cs typeface="B Koodak" pitchFamily="2" charset="-78"/>
              </a:rPr>
              <a:t> گویند.</a:t>
            </a:r>
            <a:endParaRPr lang="en-US" sz="2400" dirty="0" smtClean="0">
              <a:cs typeface="B Koodak"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05000"/>
            <a:ext cx="7854696" cy="3076136"/>
          </a:xfrm>
        </p:spPr>
        <p:txBody>
          <a:bodyPr/>
          <a:lstStyle/>
          <a:p>
            <a:endParaRPr lang="en-US" dirty="0"/>
          </a:p>
        </p:txBody>
      </p:sp>
      <p:pic>
        <p:nvPicPr>
          <p:cNvPr id="5" name="Picture 2"/>
          <p:cNvPicPr>
            <a:picLocks noGrp="1" noChangeAspect="1" noChangeArrowheads="1"/>
          </p:cNvPicPr>
          <p:nvPr>
            <p:ph idx="4294967295"/>
          </p:nvPr>
        </p:nvPicPr>
        <p:blipFill>
          <a:blip r:embed="rId2" cstate="print"/>
          <a:srcRect/>
          <a:stretch>
            <a:fillRect/>
          </a:stretch>
        </p:blipFill>
        <p:spPr bwMode="auto">
          <a:xfrm>
            <a:off x="152400" y="180602"/>
            <a:ext cx="8991600" cy="66773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دستگاه تناسلی داخلی زن"/>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293687"/>
            <a:ext cx="8493766" cy="6252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168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76" y="228600"/>
            <a:ext cx="7851648" cy="685800"/>
          </a:xfrm>
          <a:ln>
            <a:noFill/>
          </a:ln>
        </p:spPr>
        <p:txBody>
          <a:bodyPr>
            <a:normAutofit fontScale="90000"/>
          </a:bodyPr>
          <a:lstStyle/>
          <a:p>
            <a:pPr algn="ctr"/>
            <a:r>
              <a:rPr lang="en-US" dirty="0" smtClean="0"/>
              <a:t/>
            </a:r>
            <a:br>
              <a:rPr lang="en-US" dirty="0" smtClean="0"/>
            </a:br>
            <a:r>
              <a:rPr lang="fa-IR" dirty="0" smtClean="0">
                <a:solidFill>
                  <a:srgbClr val="7030A0"/>
                </a:solidFill>
              </a:rPr>
              <a:t>   </a:t>
            </a:r>
            <a:r>
              <a:rPr lang="fa-IR" sz="4000" dirty="0" smtClean="0">
                <a:solidFill>
                  <a:srgbClr val="7030A0"/>
                </a:solidFill>
                <a:cs typeface="B Homa" pitchFamily="2" charset="-78"/>
              </a:rPr>
              <a:t>دستگاه تناسلی زنان</a:t>
            </a:r>
            <a:endParaRPr lang="en-US" dirty="0">
              <a:solidFill>
                <a:srgbClr val="7030A0"/>
              </a:solidFill>
              <a:cs typeface="B Homa" pitchFamily="2" charset="-78"/>
            </a:endParaRPr>
          </a:p>
        </p:txBody>
      </p:sp>
      <p:sp>
        <p:nvSpPr>
          <p:cNvPr id="3" name="Subtitle 2"/>
          <p:cNvSpPr>
            <a:spLocks noGrp="1"/>
          </p:cNvSpPr>
          <p:nvPr>
            <p:ph type="subTitle" idx="1"/>
          </p:nvPr>
        </p:nvSpPr>
        <p:spPr>
          <a:xfrm>
            <a:off x="304800" y="914400"/>
            <a:ext cx="8458200" cy="5715000"/>
          </a:xfrm>
          <a:ln>
            <a:noFill/>
          </a:ln>
          <a:effectLst>
            <a:glow rad="63500">
              <a:schemeClr val="accent2">
                <a:satMod val="175000"/>
                <a:alpha val="40000"/>
              </a:schemeClr>
            </a:glow>
          </a:effectLst>
        </p:spPr>
        <p:txBody>
          <a:bodyPr>
            <a:normAutofit fontScale="40000" lnSpcReduction="20000"/>
          </a:bodyPr>
          <a:lstStyle/>
          <a:p>
            <a:pPr algn="r" rtl="1"/>
            <a:endParaRPr lang="en-US" dirty="0" smtClean="0">
              <a:cs typeface="B Mitra" panose="00000400000000000000" pitchFamily="2" charset="-78"/>
            </a:endParaRPr>
          </a:p>
          <a:p>
            <a:pPr algn="r" rtl="1"/>
            <a:r>
              <a:rPr lang="fa-IR" sz="8800" b="1" u="sng" dirty="0" smtClean="0">
                <a:solidFill>
                  <a:srgbClr val="7030A0"/>
                </a:solidFill>
                <a:cs typeface="B Mitra" panose="00000400000000000000" pitchFamily="2" charset="-78"/>
              </a:rPr>
              <a:t>عادت ماهانه ( قاعدگي ) </a:t>
            </a:r>
            <a:endParaRPr lang="en-US" sz="8800" b="1" dirty="0" smtClean="0">
              <a:solidFill>
                <a:srgbClr val="7030A0"/>
              </a:solidFill>
              <a:cs typeface="B Mitra" panose="00000400000000000000" pitchFamily="2" charset="-78"/>
            </a:endParaRPr>
          </a:p>
          <a:p>
            <a:pPr algn="r" rtl="1"/>
            <a:r>
              <a:rPr lang="fa-IR" sz="6400" b="1" dirty="0" smtClean="0">
                <a:cs typeface="B Mitra" panose="00000400000000000000" pitchFamily="2" charset="-78"/>
              </a:rPr>
              <a:t>  </a:t>
            </a:r>
          </a:p>
          <a:p>
            <a:pPr marL="857250" indent="-857250" algn="r" rtl="1">
              <a:buFont typeface="Wingdings" panose="05000000000000000000" pitchFamily="2" charset="2"/>
              <a:buChar char="§"/>
            </a:pPr>
            <a:r>
              <a:rPr lang="fa-IR" sz="7200" b="1" dirty="0" smtClean="0">
                <a:cs typeface="B Mitra" panose="00000400000000000000" pitchFamily="2" charset="-78"/>
              </a:rPr>
              <a:t>   </a:t>
            </a:r>
            <a:r>
              <a:rPr lang="ar-SA" sz="6000" b="1" dirty="0" smtClean="0">
                <a:cs typeface="B Mitra" panose="00000400000000000000" pitchFamily="2" charset="-78"/>
              </a:rPr>
              <a:t>قاعدگي خروج خون به همراه قطعاتي از سلولهاي ديواره داخلي رحم است كه بطور منظم و دوره اي ، معمولا پس از يك تخمك گذاري طبيعي ، اتفاق مي افتد . </a:t>
            </a:r>
            <a:endParaRPr lang="fa-IR" sz="6000" b="1" dirty="0" smtClean="0">
              <a:cs typeface="B Mitra" panose="00000400000000000000" pitchFamily="2" charset="-78"/>
            </a:endParaRPr>
          </a:p>
          <a:p>
            <a:pPr marL="857250" indent="-857250" algn="r" rtl="1">
              <a:buFont typeface="Wingdings" panose="05000000000000000000" pitchFamily="2" charset="2"/>
              <a:buChar char="§"/>
            </a:pPr>
            <a:endParaRPr lang="en-US" sz="6000" b="1" dirty="0" smtClean="0">
              <a:cs typeface="B Mitra" panose="00000400000000000000" pitchFamily="2" charset="-78"/>
            </a:endParaRPr>
          </a:p>
          <a:p>
            <a:pPr marL="857250" indent="-857250" algn="r" rtl="1">
              <a:buFont typeface="Wingdings" panose="05000000000000000000" pitchFamily="2" charset="2"/>
              <a:buChar char="§"/>
            </a:pPr>
            <a:r>
              <a:rPr lang="ar-SA" sz="6000" b="1" dirty="0" smtClean="0">
                <a:cs typeface="B Mitra" panose="00000400000000000000" pitchFamily="2" charset="-78"/>
              </a:rPr>
              <a:t> </a:t>
            </a:r>
            <a:r>
              <a:rPr lang="fa-IR" sz="6000" b="1" dirty="0" smtClean="0">
                <a:cs typeface="B Mitra" panose="00000400000000000000" pitchFamily="2" charset="-78"/>
              </a:rPr>
              <a:t>  </a:t>
            </a:r>
            <a:r>
              <a:rPr lang="ar-SA" sz="6000" b="1" dirty="0" smtClean="0">
                <a:cs typeface="B Mitra" panose="00000400000000000000" pitchFamily="2" charset="-78"/>
              </a:rPr>
              <a:t>در دو انتهاي لوله هاي رحمي ، تخمدانها قرار دارند .پس از بلوغ هر ماه يكي از تخمدانها ، يك تخمك آزاد مي سازندو اين </a:t>
            </a:r>
            <a:r>
              <a:rPr lang="fa-IR" sz="6000" b="1" dirty="0" smtClean="0">
                <a:cs typeface="B Mitra" panose="00000400000000000000" pitchFamily="2" charset="-78"/>
              </a:rPr>
              <a:t> </a:t>
            </a:r>
            <a:r>
              <a:rPr lang="ar-SA" sz="6000" b="1" dirty="0" smtClean="0">
                <a:cs typeface="B Mitra" panose="00000400000000000000" pitchFamily="2" charset="-78"/>
              </a:rPr>
              <a:t>تخمك از طريق لوله هاي رحمي به داخل رحم مي رسد و وقتي قاعدگي اتفاق افتاد تقريبا از بين مي رود . </a:t>
            </a:r>
            <a:endParaRPr lang="fa-IR" sz="6000" b="1" dirty="0" smtClean="0">
              <a:cs typeface="B Mitra" panose="00000400000000000000" pitchFamily="2" charset="-78"/>
            </a:endParaRPr>
          </a:p>
          <a:p>
            <a:pPr marL="857250" indent="-857250" algn="r" rtl="1">
              <a:buFont typeface="Wingdings" panose="05000000000000000000" pitchFamily="2" charset="2"/>
              <a:buChar char="§"/>
            </a:pPr>
            <a:endParaRPr lang="en-US" sz="6000" b="1" dirty="0" smtClean="0">
              <a:cs typeface="B Mitra" panose="00000400000000000000" pitchFamily="2" charset="-78"/>
            </a:endParaRPr>
          </a:p>
          <a:p>
            <a:pPr rtl="1"/>
            <a:r>
              <a:rPr lang="ar-SA" sz="6000" b="1" dirty="0" smtClean="0">
                <a:solidFill>
                  <a:srgbClr val="7030A0"/>
                </a:solidFill>
                <a:cs typeface="B Mitra" panose="00000400000000000000" pitchFamily="2" charset="-78"/>
              </a:rPr>
              <a:t>يك </a:t>
            </a:r>
            <a:r>
              <a:rPr lang="ar-SA" sz="6000" b="1" dirty="0" smtClean="0">
                <a:solidFill>
                  <a:srgbClr val="7030A0"/>
                </a:solidFill>
                <a:cs typeface="B Mitra" panose="00000400000000000000" pitchFamily="2" charset="-78"/>
              </a:rPr>
              <a:t>قاعدگي طبيعي اساسا" به سلامت و ارتباط سه ناحيه از بدن شامل : </a:t>
            </a:r>
            <a:endParaRPr lang="fa-IR" sz="6000" b="1" dirty="0" smtClean="0">
              <a:solidFill>
                <a:srgbClr val="7030A0"/>
              </a:solidFill>
              <a:cs typeface="B Mitra" panose="00000400000000000000" pitchFamily="2" charset="-78"/>
            </a:endParaRPr>
          </a:p>
          <a:p>
            <a:pPr marL="857250" indent="-857250" algn="r" rtl="1">
              <a:buFont typeface="Wingdings" panose="05000000000000000000" pitchFamily="2" charset="2"/>
              <a:buChar char="§"/>
            </a:pPr>
            <a:r>
              <a:rPr lang="ar-SA" sz="6000" b="1" u="sng" dirty="0" smtClean="0">
                <a:cs typeface="B Mitra" panose="00000400000000000000" pitchFamily="2" charset="-78"/>
              </a:rPr>
              <a:t>مغز </a:t>
            </a:r>
            <a:r>
              <a:rPr lang="ar-SA" sz="6000" b="1" u="sng" dirty="0" smtClean="0">
                <a:cs typeface="B Mitra" panose="00000400000000000000" pitchFamily="2" charset="-78"/>
              </a:rPr>
              <a:t>، تخمدانها و رحم </a:t>
            </a:r>
            <a:r>
              <a:rPr lang="ar-SA" sz="6000" b="1" dirty="0" smtClean="0">
                <a:cs typeface="B Mitra" panose="00000400000000000000" pitchFamily="2" charset="-78"/>
              </a:rPr>
              <a:t>بستگي دارد كه اين نواحي دقيقا" هماهنگ عمل </a:t>
            </a:r>
            <a:r>
              <a:rPr lang="ar-SA" sz="6000" b="1" dirty="0" smtClean="0">
                <a:cs typeface="B Mitra" panose="00000400000000000000" pitchFamily="2" charset="-78"/>
              </a:rPr>
              <a:t>ميكنند</a:t>
            </a:r>
            <a:r>
              <a:rPr lang="ar-SA" sz="6000" b="1" dirty="0" smtClean="0">
                <a:cs typeface="B Mitra" panose="00000400000000000000" pitchFamily="2" charset="-78"/>
              </a:rPr>
              <a:t>.                     </a:t>
            </a:r>
            <a:endParaRPr lang="en-US" sz="6000" dirty="0" smtClean="0">
              <a:cs typeface="B Mitra" panose="00000400000000000000"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378</TotalTime>
  <Words>445</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B Homa</vt:lpstr>
      <vt:lpstr>B Koodak</vt:lpstr>
      <vt:lpstr>B Mitra</vt:lpstr>
      <vt:lpstr>B Titr</vt:lpstr>
      <vt:lpstr>B Zar</vt:lpstr>
      <vt:lpstr>Calibri</vt:lpstr>
      <vt:lpstr>Calibri Light</vt:lpstr>
      <vt:lpstr>Times New Roman</vt:lpstr>
      <vt:lpstr>Wingdings</vt:lpstr>
      <vt:lpstr>Office Theme</vt:lpstr>
      <vt:lpstr>PowerPoint Presentation</vt:lpstr>
      <vt:lpstr>    تغييرات در عملكرد مغز و غدد در  دوران بلوغ و نوجواني ، باعث ايجاد تغييرات جسماني ،رواني،رفتاري، فكري و اجتماعي در دختران در طی دوران بلوغ می شود.    هر نوزاد دختري با صفات اوليه جنسي كه شامل رحم (زهدان يا بچه دان)، دو عدد لوله رحمي، دو عدد تخمدان، واژن و دستگاه تناسلي خارجي است، متولد مي‌شود. و سپس در طی دوران بلوغ تغییراتی در این دستگاهها ایجاد میشود.  اولین علامت بلوغ در دختران رشد پستانها و قاعدگي معمولا آخرين علامت بلوغ در دختران است. منارك ( اولين قاعدگي) در دختران ايراني بطور متوسط در 13 سالگي مي‌باشد   </vt:lpstr>
      <vt:lpstr>بهداشت بلوغ در دختران  </vt:lpstr>
      <vt:lpstr> علایم بلوغ جسمانی در دختر ان</vt:lpstr>
      <vt:lpstr>PowerPoint Presentation</vt:lpstr>
      <vt:lpstr>                          بلوغ زودرس وبلوغ دیر رس در دختران</vt:lpstr>
      <vt:lpstr>PowerPoint Presentation</vt:lpstr>
      <vt:lpstr>PowerPoint Presentation</vt:lpstr>
      <vt:lpstr>    دستگاه تناسلی زنان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Afsaneh</dc:creator>
  <cp:lastModifiedBy>Zahra Beigom Aghamiri</cp:lastModifiedBy>
  <cp:revision>129</cp:revision>
  <dcterms:created xsi:type="dcterms:W3CDTF">2006-08-16T00:00:00Z</dcterms:created>
  <dcterms:modified xsi:type="dcterms:W3CDTF">2021-01-02T07:15:45Z</dcterms:modified>
</cp:coreProperties>
</file>